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6" r:id="rId2"/>
    <p:sldId id="320" r:id="rId3"/>
    <p:sldId id="321" r:id="rId4"/>
    <p:sldId id="322" r:id="rId5"/>
    <p:sldId id="268" r:id="rId6"/>
    <p:sldId id="256" r:id="rId7"/>
    <p:sldId id="257" r:id="rId8"/>
    <p:sldId id="258" r:id="rId9"/>
    <p:sldId id="259" r:id="rId10"/>
    <p:sldId id="291" r:id="rId11"/>
    <p:sldId id="260" r:id="rId12"/>
    <p:sldId id="261" r:id="rId13"/>
    <p:sldId id="262" r:id="rId14"/>
    <p:sldId id="264" r:id="rId15"/>
    <p:sldId id="265" r:id="rId16"/>
    <p:sldId id="289" r:id="rId17"/>
    <p:sldId id="292" r:id="rId18"/>
    <p:sldId id="293" r:id="rId19"/>
    <p:sldId id="294" r:id="rId20"/>
    <p:sldId id="295" r:id="rId21"/>
    <p:sldId id="296" r:id="rId22"/>
    <p:sldId id="297" r:id="rId23"/>
    <p:sldId id="290" r:id="rId24"/>
    <p:sldId id="277" r:id="rId25"/>
    <p:sldId id="299" r:id="rId26"/>
    <p:sldId id="301" r:id="rId27"/>
    <p:sldId id="300" r:id="rId28"/>
    <p:sldId id="304" r:id="rId29"/>
    <p:sldId id="308" r:id="rId30"/>
    <p:sldId id="314" r:id="rId31"/>
    <p:sldId id="319" r:id="rId32"/>
    <p:sldId id="283" r:id="rId33"/>
    <p:sldId id="284" r:id="rId34"/>
    <p:sldId id="287" r:id="rId35"/>
    <p:sldId id="325" r:id="rId36"/>
    <p:sldId id="285" r:id="rId37"/>
    <p:sldId id="323" r:id="rId38"/>
    <p:sldId id="326" r:id="rId39"/>
    <p:sldId id="324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7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8" autoAdjust="0"/>
    <p:restoredTop sz="94086" autoAdjust="0"/>
  </p:normalViewPr>
  <p:slideViewPr>
    <p:cSldViewPr>
      <p:cViewPr>
        <p:scale>
          <a:sx n="80" d="100"/>
          <a:sy n="80" d="100"/>
        </p:scale>
        <p:origin x="-2616" y="-1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D6EF7-BF91-417D-A93B-F20BA6529CDF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AE821-B8D1-425E-91F3-83CFA802ED6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E821-B8D1-425E-91F3-83CFA802ED63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981E-55D6-486E-BDFA-567A7D3A0857}" type="datetimeFigureOut">
              <a:rPr lang="es-ES" smtClean="0"/>
              <a:pPr/>
              <a:t>06/06/2016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BCFD5-2DC7-4F87-80E9-333B7F4952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:\6 PROYECTOS INTERNOS (PI) +\PI_048_VENTAS – Tarea de apoyo a ofertas\20160503-presentacion-gamificacion-MSD\RECURSOS\TRAZADOS\presentacion\recursos-base\JPG\nav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20088995">
            <a:off x="564910" y="1104139"/>
            <a:ext cx="8050394" cy="5290669"/>
          </a:xfrm>
          <a:prstGeom prst="rect">
            <a:avLst/>
          </a:prstGeom>
          <a:noFill/>
        </p:spPr>
      </p:pic>
      <p:pic>
        <p:nvPicPr>
          <p:cNvPr id="35842" name="Picture 2" descr="https://a54f067e-a-84b87727-s-sites.googlegroups.com/a/quodem.com/diseno/creatividad/identidad-quodem/logo-quodem.png?attachauth=ANoY7cqwPODMytH4PztMcUMUcXr2rLR-XyJQe9OvcP8UzhC6I-wJU3pHauNsiC6knm8nXO8mC8Ig_RpbRzbFnql8UVWTNJteRJa0yS78vw0r2uSgXLmyr1PiCgAYxeEPQ-xyVH94J4RozuQs8PdIRnaaNF8Ua31esPhI6YtNgrwQKDQOxk2dPEuZL6dAtwIOHBBUyv1YIZtUuypmI6o4TIzFIAw9mggXZE5i-z0xzCAlZQY2dakLyH-1no4V75VDpcMAZydHcNbe&amp;attredirects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5973908"/>
            <a:ext cx="2286016" cy="66980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28596" y="428604"/>
            <a:ext cx="5572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600" b="1" dirty="0" smtClean="0">
                <a:solidFill>
                  <a:srgbClr val="1597A1"/>
                </a:solidFill>
              </a:rPr>
              <a:t>Formación </a:t>
            </a:r>
            <a:r>
              <a:rPr lang="es-ES" sz="2600" b="1" dirty="0" err="1" smtClean="0">
                <a:solidFill>
                  <a:srgbClr val="1597A1"/>
                </a:solidFill>
              </a:rPr>
              <a:t>Inmuno</a:t>
            </a:r>
            <a:r>
              <a:rPr lang="es-ES" sz="2600" b="1" dirty="0" smtClean="0">
                <a:solidFill>
                  <a:srgbClr val="1597A1"/>
                </a:solidFill>
              </a:rPr>
              <a:t>-Oncología</a:t>
            </a:r>
            <a:endParaRPr lang="es-ES" sz="2600" b="1" dirty="0">
              <a:solidFill>
                <a:srgbClr val="1597A1"/>
              </a:solidFill>
            </a:endParaRPr>
          </a:p>
        </p:txBody>
      </p:sp>
      <p:pic>
        <p:nvPicPr>
          <p:cNvPr id="7" name="Picture 5" descr="C:\Users\lnahmias\Desktop\MSD GAMIFICACION\recursos-base\PNG\cor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621679"/>
            <a:ext cx="1143008" cy="664181"/>
          </a:xfrm>
          <a:prstGeom prst="rect">
            <a:avLst/>
          </a:prstGeom>
          <a:noFill/>
        </p:spPr>
      </p:pic>
      <p:pic>
        <p:nvPicPr>
          <p:cNvPr id="8" name="Picture 5" descr="C:\Users\lnahmias\Desktop\MSD GAMIFICACION\recursos-base\PNG\cor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1118" y="71414"/>
            <a:ext cx="1631924" cy="948281"/>
          </a:xfrm>
          <a:prstGeom prst="rect">
            <a:avLst/>
          </a:prstGeom>
          <a:noFill/>
        </p:spPr>
      </p:pic>
      <p:pic>
        <p:nvPicPr>
          <p:cNvPr id="35843" name="Picture 3" descr="C:\Users\lnahmias\Desktop\MSD GAMIFICACION\recursos-base\PNG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5720" y="1071546"/>
            <a:ext cx="3458005" cy="45719"/>
          </a:xfrm>
          <a:prstGeom prst="rect">
            <a:avLst/>
          </a:prstGeom>
          <a:noFill/>
        </p:spPr>
      </p:pic>
      <p:pic>
        <p:nvPicPr>
          <p:cNvPr id="11" name="Picture 3" descr="C:\Users\lnahmias\Desktop\MSD GAMIFICACION\recursos-base\PNG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9747" y="285728"/>
            <a:ext cx="3458005" cy="457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Q:\6 PROYECTOS INTERNOS (PI) +\PI_048_VENTAS – Tarea de apoyo a ofertas\20160503-presentacion-gamificacion-MSD\RECURSOS\TRAZADOS\presentacion\recursos-base\JPG\n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929486" cy="4886781"/>
          </a:xfrm>
          <a:prstGeom prst="rect">
            <a:avLst/>
          </a:prstGeom>
          <a:noFill/>
        </p:spPr>
      </p:pic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1" name="Picture 2" descr="Q:\6 PROYECTOS INTERNOS (PI) +\PI_048_VENTAS – Tarea de apoyo a ofertas\20160503-presentacion-gamificacion-MSD\RECURSOS\TRAZADOS\presentacion\recursos-base\JPG\logo-ms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571504" cy="571504"/>
          </a:xfrm>
          <a:prstGeom prst="rect">
            <a:avLst/>
          </a:prstGeom>
          <a:noFill/>
        </p:spPr>
      </p:pic>
      <p:grpSp>
        <p:nvGrpSpPr>
          <p:cNvPr id="27" name="26 Grupo"/>
          <p:cNvGrpSpPr/>
          <p:nvPr/>
        </p:nvGrpSpPr>
        <p:grpSpPr>
          <a:xfrm>
            <a:off x="1214414" y="5495928"/>
            <a:ext cx="6929486" cy="1009680"/>
            <a:chOff x="1214414" y="5495928"/>
            <a:chExt cx="6929486" cy="1009680"/>
          </a:xfrm>
        </p:grpSpPr>
        <p:pic>
          <p:nvPicPr>
            <p:cNvPr id="22" name="Picture 3" descr="Q:\6 PROYECTOS INTERNOS (PI) +\PI_048_VENTAS – Tarea de apoyo a ofertas\20160503-presentacion-gamificacion-MSD\RECURSOS\TRAZADOS\presentacion\recursos-base\PNG\cor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4200" y="5934104"/>
              <a:ext cx="1409700" cy="571504"/>
            </a:xfrm>
            <a:prstGeom prst="rect">
              <a:avLst/>
            </a:prstGeom>
            <a:noFill/>
          </p:spPr>
        </p:pic>
        <p:pic>
          <p:nvPicPr>
            <p:cNvPr id="23" name="Picture 3" descr="Q:\6 PROYECTOS INTERNOS (PI) +\PI_048_VENTAS – Tarea de apoyo a ofertas\20160503-presentacion-gamificacion-MSD\RECURSOS\TRAZADOS\presentacion\recursos-base\PNG\cor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214414" y="5895998"/>
              <a:ext cx="1428760" cy="571504"/>
            </a:xfrm>
            <a:prstGeom prst="rect">
              <a:avLst/>
            </a:prstGeom>
            <a:noFill/>
          </p:spPr>
        </p:pic>
        <p:pic>
          <p:nvPicPr>
            <p:cNvPr id="24" name="Picture 3" descr="Q:\6 PROYECTOS INTERNOS (PI) +\PI_048_VENTAS – Tarea de apoyo a ofertas\20160503-presentacion-gamificacion-MSD\RECURSOS\TRAZADOS\presentacion\recursos-base\PNG\cor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6734200" y="5534034"/>
              <a:ext cx="1409700" cy="538172"/>
            </a:xfrm>
            <a:prstGeom prst="rect">
              <a:avLst/>
            </a:prstGeom>
            <a:noFill/>
          </p:spPr>
        </p:pic>
        <p:pic>
          <p:nvPicPr>
            <p:cNvPr id="25" name="Picture 3" descr="Q:\6 PROYECTOS INTERNOS (PI) +\PI_048_VENTAS – Tarea de apoyo a ofertas\20160503-presentacion-gamificacion-MSD\RECURSOS\TRAZADOS\presentacion\recursos-base\PNG\cor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 flipV="1">
              <a:off x="1214414" y="5495928"/>
              <a:ext cx="1428760" cy="538172"/>
            </a:xfrm>
            <a:prstGeom prst="rect">
              <a:avLst/>
            </a:prstGeom>
            <a:noFill/>
          </p:spPr>
        </p:pic>
        <p:sp>
          <p:nvSpPr>
            <p:cNvPr id="26" name="25 CuadroTexto"/>
            <p:cNvSpPr txBox="1"/>
            <p:nvPr/>
          </p:nvSpPr>
          <p:spPr>
            <a:xfrm>
              <a:off x="1500166" y="5786454"/>
              <a:ext cx="63579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itchFamily="34" charset="0"/>
                </a:rPr>
                <a:t>Vista cenital recuerda al logo de MSD.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:\6 PROYECTOS INTERNOS (PI) +\PI_048_VENTAS – Tarea de apoyo a ofertas\20160503-presentacion-gamificacion-MSD\RECURSOS\TRAZADOS\presentacion\recursos-base\JPG\encogie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14" y="-24"/>
            <a:ext cx="7985776" cy="5929354"/>
          </a:xfrm>
          <a:prstGeom prst="rect">
            <a:avLst/>
          </a:prstGeom>
          <a:noFill/>
        </p:spPr>
      </p:pic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34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57356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234134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857356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285984" y="5773183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Encogeremos el módulo con la tripulación dentro a un tamaño de 5 micrómetros</a:t>
            </a:r>
          </a:p>
        </p:txBody>
      </p:sp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34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57356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234134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1857356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285984" y="5773183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Y lo inyectaremos en el torrente sanguíneo de un paciente, cuya identidad no podemos revelar.</a:t>
            </a:r>
          </a:p>
        </p:txBody>
      </p:sp>
      <p:pic>
        <p:nvPicPr>
          <p:cNvPr id="5122" name="Picture 2" descr="Q:\6 PROYECTOS INTERNOS (PI) +\PI_048_VENTAS – Tarea de apoyo a ofertas\20160503-presentacion-gamificacion-MSD\RECURSOS\TRAZADOS\presentacion\recursos-base\JPG\agu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142974" y="309991"/>
            <a:ext cx="6929487" cy="5072339"/>
          </a:xfrm>
          <a:prstGeom prst="rect">
            <a:avLst/>
          </a:prstGeom>
          <a:noFill/>
        </p:spPr>
      </p:pic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4266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71472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234266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571472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928662" y="5773183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Una vez dentro del organismo del paciente deberá explorar el sistema inmunitario, extraer conclusiones y desarrollar formulas revolucionaras en la lucha contra el cáncer</a:t>
            </a:r>
          </a:p>
        </p:txBody>
      </p:sp>
      <p:pic>
        <p:nvPicPr>
          <p:cNvPr id="7170" name="Picture 2" descr="Q:\6 PROYECTOS INTERNOS (PI) +\PI_048_VENTAS – Tarea de apoyo a ofertas\20160503-presentacion-gamificacion-MSD\RECURSOS\TRAZADOS\presentacion\recursos-base\JPG\sistema-inmunit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604888"/>
            <a:ext cx="2271545" cy="4895814"/>
          </a:xfrm>
          <a:prstGeom prst="rect">
            <a:avLst/>
          </a:prstGeom>
          <a:noFill/>
        </p:spPr>
      </p:pic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105326" y="1435230"/>
            <a:ext cx="3895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100" b="1" dirty="0" smtClean="0">
                <a:solidFill>
                  <a:srgbClr val="1597A1"/>
                </a:solidFill>
              </a:rPr>
              <a:t>Transformar</a:t>
            </a:r>
          </a:p>
          <a:p>
            <a:pPr algn="ctr"/>
            <a:r>
              <a:rPr lang="es-ES" sz="2100" b="1" dirty="0" smtClean="0">
                <a:solidFill>
                  <a:srgbClr val="1597A1"/>
                </a:solidFill>
              </a:rPr>
              <a:t>el futuro del cáncer</a:t>
            </a:r>
            <a:endParaRPr lang="es-ES" sz="2100" b="1" dirty="0">
              <a:solidFill>
                <a:srgbClr val="1597A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6110312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71538" y="6110312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858016" y="5143512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1071538" y="5143512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500166" y="5526961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Yo en persona os guiaré en todo momento desde el exterior y al finalizar la misión el módulo será extraído con una aguja hipodérmica y usted y su tripulación volverán a su tamaño original.</a:t>
            </a:r>
          </a:p>
        </p:txBody>
      </p:sp>
      <p:pic>
        <p:nvPicPr>
          <p:cNvPr id="8194" name="Picture 2" descr="Q:\6 PROYECTOS INTERNOS (PI) +\PI_048_VENTAS – Tarea de apoyo a ofertas\20160503-presentacion-gamificacion-MSD\RECURSOS\TRAZADOS\presentacion\recursos-base\JPG\profesor-observan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714356"/>
            <a:ext cx="4967220" cy="4071966"/>
          </a:xfrm>
          <a:prstGeom prst="rect">
            <a:avLst/>
          </a:prstGeom>
          <a:noFill/>
        </p:spPr>
      </p:pic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Q:\6 PROYECTOS INTERNOS (PI) +\PI_048_VENTAS – Tarea de apoyo a ofertas\20160503-presentacion-gamificacion-MSD\RECURSOS\TRAZADOS\presentacion\recursos-base\JPG\profe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214974" cy="5650124"/>
          </a:xfrm>
          <a:prstGeom prst="rect">
            <a:avLst/>
          </a:prstGeom>
          <a:noFill/>
        </p:spPr>
      </p:pic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374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3738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805374" y="5391158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3233738" y="5391158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305176" y="5669837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¿Acepta el reto?</a:t>
            </a:r>
          </a:p>
          <a:p>
            <a:pPr algn="ctr"/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¿Está preparado?</a:t>
            </a:r>
          </a:p>
        </p:txBody>
      </p:sp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:\6 PROYECTOS INTERNOS (PI) +\PI_048_VENTAS – Tarea de apoyo a ofertas\20160503-presentacion-gamificacion-MSD\RECURSOS\TRAZADOS\presentacion\recursos-base\JPG\n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995896"/>
            <a:ext cx="6286544" cy="4433368"/>
          </a:xfrm>
          <a:prstGeom prst="rect">
            <a:avLst/>
          </a:prstGeom>
          <a:noFill/>
        </p:spPr>
      </p:pic>
      <p:pic>
        <p:nvPicPr>
          <p:cNvPr id="4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1"/>
            <a:ext cx="2562225" cy="207170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71472" y="4786322"/>
            <a:ext cx="278608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1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Introducción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71472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Vídeo/Reclutar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1472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Configuración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9" name="28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Q:\6 PROYECTOS INTERNOS (PI) +\PI_048_VENTAS – Tarea de apoyo a ofertas\20160503-presentacion-gamificacion-MSD\RECURSOS\TRAZADOS\presentacion\recursos-base\JPG\n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995896"/>
            <a:ext cx="6286544" cy="4433368"/>
          </a:xfrm>
          <a:prstGeom prst="rect">
            <a:avLst/>
          </a:prstGeom>
          <a:noFill/>
        </p:spPr>
      </p:pic>
      <p:pic>
        <p:nvPicPr>
          <p:cNvPr id="5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200" y="5934104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14414" y="5895998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734200" y="525305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214414" y="5214950"/>
            <a:ext cx="1428760" cy="538172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500166" y="5662214"/>
            <a:ext cx="635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Presentación del Módulo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Pembro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 Anti-PD-1. Diferentes vistas de la nave.</a:t>
            </a:r>
          </a:p>
        </p:txBody>
      </p:sp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929330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86050" y="5857892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214942" y="5467370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2786050" y="5429264"/>
            <a:ext cx="1428760" cy="538172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571604" y="571501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Elección de avatar (Capitán)</a:t>
            </a:r>
            <a:endParaRPr lang="es-ES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3" cstate="print"/>
          <a:srcRect r="68915"/>
          <a:stretch>
            <a:fillRect/>
          </a:stretch>
        </p:blipFill>
        <p:spPr bwMode="auto">
          <a:xfrm>
            <a:off x="3584355" y="500042"/>
            <a:ext cx="2059215" cy="4734288"/>
          </a:xfrm>
          <a:prstGeom prst="rect">
            <a:avLst/>
          </a:prstGeom>
          <a:noFill/>
        </p:spPr>
      </p:pic>
      <p:pic>
        <p:nvPicPr>
          <p:cNvPr id="10243" name="Picture 3" descr="Q:\6 PROYECTOS INTERNOS (PI) +\PI_048_VENTAS – Tarea de apoyo a ofertas\20160503-presentacion-gamificacion-MSD\RECURSOS\TRAZADOS\presentacion\recursos-base\JPG\arr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472574"/>
            <a:ext cx="357190" cy="458555"/>
          </a:xfrm>
          <a:prstGeom prst="rect">
            <a:avLst/>
          </a:prstGeom>
          <a:noFill/>
        </p:spPr>
      </p:pic>
      <p:pic>
        <p:nvPicPr>
          <p:cNvPr id="11" name="Picture 3" descr="Q:\6 PROYECTOS INTERNOS (PI) +\PI_048_VENTAS – Tarea de apoyo a ofertas\20160503-presentacion-gamificacion-MSD\RECURSOS\TRAZADOS\presentacion\recursos-base\JPG\arr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57489" y="2544012"/>
            <a:ext cx="357190" cy="458555"/>
          </a:xfrm>
          <a:prstGeom prst="rect">
            <a:avLst/>
          </a:prstGeom>
          <a:noFill/>
        </p:spPr>
      </p:pic>
      <p:sp>
        <p:nvSpPr>
          <p:cNvPr id="30" name="29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Q:\6 PROYECTOS INTERNOS (PI) +\PI_048_VENTAS – Tarea de apoyo a ofertas\20160503-presentacion-gamificacion-MSD\RECURSOS\TRAZADOS\presentacion\recursos-base\JPG\input-envi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500306"/>
            <a:ext cx="3071834" cy="1000132"/>
          </a:xfrm>
          <a:prstGeom prst="rect">
            <a:avLst/>
          </a:prstGeom>
          <a:noFill/>
        </p:spPr>
      </p:pic>
      <p:pic>
        <p:nvPicPr>
          <p:cNvPr id="5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786454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86050" y="571501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214942" y="5324494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2786050" y="5286388"/>
            <a:ext cx="1428760" cy="538172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571604" y="557214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Elección </a:t>
            </a: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Nickname</a:t>
            </a:r>
            <a:endParaRPr lang="es-ES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2" descr="Q:\6 PROYECTOS INTERNOS (PI) +\PI_048_VENTAS – Tarea de apoyo a ofertas\20160503-presentacion-gamificacion-MSD\RECURSOS\TRAZADOS\presentacion\recursos-base\JPG\inp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055626"/>
            <a:ext cx="3071834" cy="516118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4572000" y="2857496"/>
            <a:ext cx="292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Enviar</a:t>
            </a:r>
            <a:endParaRPr lang="es-ES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5" cstate="print"/>
          <a:srcRect r="68915"/>
          <a:stretch>
            <a:fillRect/>
          </a:stretch>
        </p:blipFill>
        <p:spPr bwMode="auto">
          <a:xfrm>
            <a:off x="2084157" y="500042"/>
            <a:ext cx="2059215" cy="4734288"/>
          </a:xfrm>
          <a:prstGeom prst="rect">
            <a:avLst/>
          </a:prstGeom>
          <a:noFill/>
        </p:spPr>
      </p:pic>
      <p:sp>
        <p:nvSpPr>
          <p:cNvPr id="33" name="32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6" name="45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47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3286116" y="2285992"/>
            <a:ext cx="2071702" cy="1499540"/>
            <a:chOff x="3357554" y="2286650"/>
            <a:chExt cx="2071702" cy="1499540"/>
          </a:xfrm>
        </p:grpSpPr>
        <p:grpSp>
          <p:nvGrpSpPr>
            <p:cNvPr id="12" name="11 Grupo"/>
            <p:cNvGrpSpPr/>
            <p:nvPr/>
          </p:nvGrpSpPr>
          <p:grpSpPr>
            <a:xfrm>
              <a:off x="3357554" y="3071810"/>
              <a:ext cx="2071702" cy="714380"/>
              <a:chOff x="3571868" y="3000372"/>
              <a:chExt cx="2071702" cy="714380"/>
            </a:xfrm>
          </p:grpSpPr>
          <p:pic>
            <p:nvPicPr>
              <p:cNvPr id="10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71868" y="3000372"/>
                <a:ext cx="2071702" cy="714380"/>
              </a:xfrm>
              <a:prstGeom prst="rect">
                <a:avLst/>
              </a:prstGeom>
              <a:noFill/>
            </p:spPr>
          </p:pic>
          <p:sp>
            <p:nvSpPr>
              <p:cNvPr id="11" name="10 Rectángulo"/>
              <p:cNvSpPr/>
              <p:nvPr/>
            </p:nvSpPr>
            <p:spPr>
              <a:xfrm>
                <a:off x="3643306" y="3143248"/>
                <a:ext cx="19288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000" b="1" dirty="0" err="1" smtClean="0">
                    <a:solidFill>
                      <a:srgbClr val="1597A1"/>
                    </a:solidFill>
                  </a:rPr>
                  <a:t>Gamificación</a:t>
                </a:r>
                <a:endParaRPr lang="es-ES" sz="2000" b="1" dirty="0">
                  <a:solidFill>
                    <a:srgbClr val="1597A1"/>
                  </a:solidFill>
                </a:endParaRPr>
              </a:p>
            </p:txBody>
          </p:sp>
        </p:grpSp>
        <p:pic>
          <p:nvPicPr>
            <p:cNvPr id="19" name="Picture 3" descr="C:\Users\lnahmias\Desktop\MSD GAMIFICACION\recursos-base\PNG\arrow-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5713112" flipV="1">
              <a:off x="4117981" y="2541885"/>
              <a:ext cx="837696" cy="327226"/>
            </a:xfrm>
            <a:prstGeom prst="rect">
              <a:avLst/>
            </a:prstGeom>
            <a:noFill/>
          </p:spPr>
        </p:pic>
      </p:grpSp>
      <p:grpSp>
        <p:nvGrpSpPr>
          <p:cNvPr id="26" name="25 Grupo"/>
          <p:cNvGrpSpPr/>
          <p:nvPr/>
        </p:nvGrpSpPr>
        <p:grpSpPr>
          <a:xfrm>
            <a:off x="2643174" y="571480"/>
            <a:ext cx="3500462" cy="804484"/>
            <a:chOff x="2643174" y="642918"/>
            <a:chExt cx="3500462" cy="804484"/>
          </a:xfrm>
        </p:grpSpPr>
        <p:pic>
          <p:nvPicPr>
            <p:cNvPr id="1026" name="Picture 2" descr="C:\Users\lnahmias\Desktop\MSD GAMIFICACION\recursos-base\PNG\circul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3174" y="642918"/>
              <a:ext cx="3500462" cy="804484"/>
            </a:xfrm>
            <a:prstGeom prst="rect">
              <a:avLst/>
            </a:prstGeom>
            <a:noFill/>
          </p:spPr>
        </p:pic>
        <p:sp>
          <p:nvSpPr>
            <p:cNvPr id="4" name="3 Rectángulo"/>
            <p:cNvSpPr/>
            <p:nvPr/>
          </p:nvSpPr>
          <p:spPr>
            <a:xfrm>
              <a:off x="2857488" y="857232"/>
              <a:ext cx="31432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1597A1"/>
                  </a:solidFill>
                </a:rPr>
                <a:t>Formación </a:t>
              </a:r>
              <a:r>
                <a:rPr lang="es-ES" b="1" dirty="0" err="1" smtClean="0">
                  <a:solidFill>
                    <a:srgbClr val="1597A1"/>
                  </a:solidFill>
                </a:rPr>
                <a:t>Inmuno</a:t>
              </a:r>
              <a:r>
                <a:rPr lang="es-ES" b="1" dirty="0" smtClean="0">
                  <a:solidFill>
                    <a:srgbClr val="1597A1"/>
                  </a:solidFill>
                </a:rPr>
                <a:t>-Oncología</a:t>
              </a:r>
              <a:endParaRPr lang="es-ES" b="1" dirty="0">
                <a:solidFill>
                  <a:srgbClr val="1597A1"/>
                </a:solidFill>
              </a:endParaRPr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3448052" y="1000521"/>
            <a:ext cx="1981204" cy="1767196"/>
            <a:chOff x="3448052" y="1000521"/>
            <a:chExt cx="1981204" cy="1767196"/>
          </a:xfrm>
        </p:grpSpPr>
        <p:pic>
          <p:nvPicPr>
            <p:cNvPr id="1027" name="Picture 3" descr="C:\Users\lnahmias\Desktop\MSD GAMIFICACION\recursos-base\PNG\arrow-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703490">
              <a:off x="4003273" y="1257444"/>
              <a:ext cx="837696" cy="323850"/>
            </a:xfrm>
            <a:prstGeom prst="rect">
              <a:avLst/>
            </a:prstGeom>
            <a:noFill/>
          </p:spPr>
        </p:pic>
        <p:grpSp>
          <p:nvGrpSpPr>
            <p:cNvPr id="27" name="26 Grupo"/>
            <p:cNvGrpSpPr/>
            <p:nvPr/>
          </p:nvGrpSpPr>
          <p:grpSpPr>
            <a:xfrm>
              <a:off x="3448052" y="1714488"/>
              <a:ext cx="1981204" cy="1053229"/>
              <a:chOff x="3448052" y="2661523"/>
              <a:chExt cx="1981204" cy="1053229"/>
            </a:xfrm>
          </p:grpSpPr>
          <p:pic>
            <p:nvPicPr>
              <p:cNvPr id="1029" name="Picture 5" descr="C:\Users\lnahmias\Desktop\MSD GAMIFICACION\recursos-base\PNG\corner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48118" y="2854090"/>
                <a:ext cx="1481138" cy="860662"/>
              </a:xfrm>
              <a:prstGeom prst="rect">
                <a:avLst/>
              </a:prstGeom>
              <a:noFill/>
            </p:spPr>
          </p:pic>
          <p:pic>
            <p:nvPicPr>
              <p:cNvPr id="9" name="Picture 5" descr="C:\Users\lnahmias\Desktop\MSD GAMIFICACION\recursos-base\PNG\corner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>
                <a:off x="3448052" y="2661523"/>
                <a:ext cx="1443712" cy="838914"/>
              </a:xfrm>
              <a:prstGeom prst="rect">
                <a:avLst/>
              </a:prstGeom>
              <a:noFill/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3519490" y="2928934"/>
                <a:ext cx="1857388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500" b="1" dirty="0" smtClean="0">
                    <a:solidFill>
                      <a:srgbClr val="1597A1"/>
                    </a:solidFill>
                  </a:rPr>
                  <a:t>Historia</a:t>
                </a:r>
                <a:endParaRPr lang="es-ES" sz="250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38" name="37 Grupo"/>
          <p:cNvGrpSpPr/>
          <p:nvPr/>
        </p:nvGrpSpPr>
        <p:grpSpPr>
          <a:xfrm>
            <a:off x="4311243" y="3786190"/>
            <a:ext cx="4547037" cy="1500198"/>
            <a:chOff x="4311243" y="3786190"/>
            <a:chExt cx="4547037" cy="1500198"/>
          </a:xfrm>
        </p:grpSpPr>
        <p:pic>
          <p:nvPicPr>
            <p:cNvPr id="24" name="Picture 6" descr="C:\Users\lnahmias\Desktop\MSD GAMIFICACION\recursos-base\PNG\arrows-historia-assets\arrow-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311243" y="3786190"/>
              <a:ext cx="3689781" cy="983891"/>
            </a:xfrm>
            <a:prstGeom prst="rect">
              <a:avLst/>
            </a:prstGeom>
            <a:noFill/>
          </p:spPr>
        </p:pic>
        <p:sp>
          <p:nvSpPr>
            <p:cNvPr id="15" name="14 Rectángulo"/>
            <p:cNvSpPr/>
            <p:nvPr/>
          </p:nvSpPr>
          <p:spPr>
            <a:xfrm>
              <a:off x="7236939" y="4917056"/>
              <a:ext cx="1621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Competitividad</a:t>
              </a:r>
              <a:endParaRPr lang="es-ES" dirty="0"/>
            </a:p>
          </p:txBody>
        </p:sp>
      </p:grpSp>
      <p:grpSp>
        <p:nvGrpSpPr>
          <p:cNvPr id="41" name="40 Grupo"/>
          <p:cNvGrpSpPr/>
          <p:nvPr/>
        </p:nvGrpSpPr>
        <p:grpSpPr>
          <a:xfrm>
            <a:off x="-71470" y="3811532"/>
            <a:ext cx="4550584" cy="1403418"/>
            <a:chOff x="-71470" y="3811532"/>
            <a:chExt cx="4550584" cy="1403418"/>
          </a:xfrm>
        </p:grpSpPr>
        <p:pic>
          <p:nvPicPr>
            <p:cNvPr id="1030" name="Picture 6" descr="C:\Users\lnahmias\Desktop\MSD GAMIFICACION\recursos-base\PNG\arrows-historia-assets\arrow-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96533" y="3811532"/>
              <a:ext cx="3382581" cy="983891"/>
            </a:xfrm>
            <a:prstGeom prst="rect">
              <a:avLst/>
            </a:prstGeom>
            <a:noFill/>
          </p:spPr>
        </p:pic>
        <p:sp>
          <p:nvSpPr>
            <p:cNvPr id="13" name="12 Rectángulo"/>
            <p:cNvSpPr/>
            <p:nvPr/>
          </p:nvSpPr>
          <p:spPr>
            <a:xfrm>
              <a:off x="-71470" y="4845618"/>
              <a:ext cx="2214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Implicación</a:t>
              </a:r>
              <a:endParaRPr lang="es-ES" dirty="0"/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3714744" y="4429132"/>
            <a:ext cx="1632563" cy="845114"/>
            <a:chOff x="3725255" y="4429132"/>
            <a:chExt cx="1632563" cy="845114"/>
          </a:xfrm>
        </p:grpSpPr>
        <p:sp>
          <p:nvSpPr>
            <p:cNvPr id="14" name="13 Rectángulo"/>
            <p:cNvSpPr/>
            <p:nvPr/>
          </p:nvSpPr>
          <p:spPr>
            <a:xfrm>
              <a:off x="3725255" y="4904914"/>
              <a:ext cx="16325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Personalización</a:t>
              </a:r>
              <a:endParaRPr lang="es-ES" dirty="0"/>
            </a:p>
          </p:txBody>
        </p:sp>
        <p:pic>
          <p:nvPicPr>
            <p:cNvPr id="1031" name="Picture 7" descr="C:\Users\lnahmias\Desktop\MSD GAMIFICACION\recursos-base\PNG\arrows-historia-assets\arrow-0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321966" y="4429132"/>
              <a:ext cx="107157" cy="428628"/>
            </a:xfrm>
            <a:prstGeom prst="rect">
              <a:avLst/>
            </a:prstGeom>
            <a:noFill/>
          </p:spPr>
        </p:pic>
      </p:grpSp>
      <p:grpSp>
        <p:nvGrpSpPr>
          <p:cNvPr id="37" name="36 Grupo"/>
          <p:cNvGrpSpPr/>
          <p:nvPr/>
        </p:nvGrpSpPr>
        <p:grpSpPr>
          <a:xfrm>
            <a:off x="6357950" y="4357694"/>
            <a:ext cx="1278876" cy="1798092"/>
            <a:chOff x="6357950" y="4357694"/>
            <a:chExt cx="1278876" cy="1798092"/>
          </a:xfrm>
        </p:grpSpPr>
        <p:sp>
          <p:nvSpPr>
            <p:cNvPr id="18" name="17 Rectángulo"/>
            <p:cNvSpPr/>
            <p:nvPr/>
          </p:nvSpPr>
          <p:spPr>
            <a:xfrm>
              <a:off x="6357950" y="5786454"/>
              <a:ext cx="1278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Fidelización</a:t>
              </a:r>
              <a:endParaRPr lang="es-ES" dirty="0"/>
            </a:p>
          </p:txBody>
        </p:sp>
        <p:pic>
          <p:nvPicPr>
            <p:cNvPr id="1032" name="Picture 8" descr="C:\Users\lnahmias\Desktop\MSD GAMIFICACION\recursos-base\PNG\arrows-historia-assets\arrow-0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826878" y="4357694"/>
              <a:ext cx="102576" cy="1333492"/>
            </a:xfrm>
            <a:prstGeom prst="rect">
              <a:avLst/>
            </a:prstGeom>
            <a:noFill/>
          </p:spPr>
        </p:pic>
      </p:grpSp>
      <p:grpSp>
        <p:nvGrpSpPr>
          <p:cNvPr id="36" name="35 Grupo"/>
          <p:cNvGrpSpPr/>
          <p:nvPr/>
        </p:nvGrpSpPr>
        <p:grpSpPr>
          <a:xfrm>
            <a:off x="3169831" y="4387876"/>
            <a:ext cx="2276341" cy="1827206"/>
            <a:chOff x="3169831" y="4387876"/>
            <a:chExt cx="2276341" cy="1827206"/>
          </a:xfrm>
        </p:grpSpPr>
        <p:sp>
          <p:nvSpPr>
            <p:cNvPr id="17" name="16 Rectángulo"/>
            <p:cNvSpPr/>
            <p:nvPr/>
          </p:nvSpPr>
          <p:spPr>
            <a:xfrm>
              <a:off x="3643306" y="5845750"/>
              <a:ext cx="1802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Imagen de marca</a:t>
              </a:r>
              <a:endParaRPr lang="es-ES" dirty="0"/>
            </a:p>
          </p:txBody>
        </p:sp>
        <p:pic>
          <p:nvPicPr>
            <p:cNvPr id="1033" name="Picture 9" descr="C:\Users\lnahmias\Desktop\MSD GAMIFICACION\recursos-base\PNG\arrows-historia-assets\arrow-04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9831" y="4387876"/>
              <a:ext cx="473475" cy="1684330"/>
            </a:xfrm>
            <a:prstGeom prst="rect">
              <a:avLst/>
            </a:prstGeom>
            <a:noFill/>
          </p:spPr>
        </p:pic>
      </p:grpSp>
      <p:grpSp>
        <p:nvGrpSpPr>
          <p:cNvPr id="34" name="33 Grupo"/>
          <p:cNvGrpSpPr/>
          <p:nvPr/>
        </p:nvGrpSpPr>
        <p:grpSpPr>
          <a:xfrm>
            <a:off x="1556650" y="4381524"/>
            <a:ext cx="1015086" cy="1774262"/>
            <a:chOff x="1556650" y="4381524"/>
            <a:chExt cx="1015086" cy="1774262"/>
          </a:xfrm>
        </p:grpSpPr>
        <p:sp>
          <p:nvSpPr>
            <p:cNvPr id="16" name="15 Rectángulo"/>
            <p:cNvSpPr/>
            <p:nvPr/>
          </p:nvSpPr>
          <p:spPr>
            <a:xfrm>
              <a:off x="1556650" y="5786454"/>
              <a:ext cx="10150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Viralidad</a:t>
              </a:r>
              <a:endParaRPr lang="es-ES" dirty="0"/>
            </a:p>
          </p:txBody>
        </p:sp>
        <p:pic>
          <p:nvPicPr>
            <p:cNvPr id="25" name="Picture 8" descr="C:\Users\lnahmias\Desktop\MSD GAMIFICACION\recursos-base\PNG\arrows-historia-assets\arrow-0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969094" y="4381524"/>
              <a:ext cx="102576" cy="1333492"/>
            </a:xfrm>
            <a:prstGeom prst="rect">
              <a:avLst/>
            </a:prstGeom>
            <a:noFill/>
          </p:spPr>
        </p:pic>
      </p:grpSp>
      <p:sp>
        <p:nvSpPr>
          <p:cNvPr id="29" name="28 Rectángulo"/>
          <p:cNvSpPr/>
          <p:nvPr/>
        </p:nvSpPr>
        <p:spPr>
          <a:xfrm>
            <a:off x="1357290" y="2000240"/>
            <a:ext cx="2214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Storytelling</a:t>
            </a:r>
            <a:endParaRPr lang="es-ES" sz="1600" dirty="0"/>
          </a:p>
        </p:txBody>
      </p:sp>
      <p:sp>
        <p:nvSpPr>
          <p:cNvPr id="30" name="29 Rectángulo"/>
          <p:cNvSpPr/>
          <p:nvPr/>
        </p:nvSpPr>
        <p:spPr>
          <a:xfrm>
            <a:off x="5429256" y="180456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Empatía</a:t>
            </a:r>
            <a:endParaRPr lang="es-ES" sz="1600" dirty="0"/>
          </a:p>
        </p:txBody>
      </p:sp>
      <p:sp>
        <p:nvSpPr>
          <p:cNvPr id="31" name="30 Rectángulo"/>
          <p:cNvSpPr/>
          <p:nvPr/>
        </p:nvSpPr>
        <p:spPr>
          <a:xfrm>
            <a:off x="2143108" y="3233322"/>
            <a:ext cx="114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Motivación</a:t>
            </a:r>
            <a:endParaRPr lang="es-ES" sz="1600" dirty="0"/>
          </a:p>
        </p:txBody>
      </p:sp>
      <p:sp>
        <p:nvSpPr>
          <p:cNvPr id="32" name="31 Rectángulo"/>
          <p:cNvSpPr/>
          <p:nvPr/>
        </p:nvSpPr>
        <p:spPr>
          <a:xfrm>
            <a:off x="5429256" y="3129977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Reforzar habilidades</a:t>
            </a:r>
          </a:p>
          <a:p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y conocimientos</a:t>
            </a:r>
            <a:endParaRPr lang="es-ES" sz="1600" dirty="0"/>
          </a:p>
        </p:txBody>
      </p:sp>
      <p:sp>
        <p:nvSpPr>
          <p:cNvPr id="39" name="38 Rectángulo"/>
          <p:cNvSpPr/>
          <p:nvPr/>
        </p:nvSpPr>
        <p:spPr>
          <a:xfrm>
            <a:off x="5429256" y="2071678"/>
            <a:ext cx="2428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Fácil de recordar</a:t>
            </a:r>
            <a:endParaRPr lang="es-ES" sz="1600" dirty="0"/>
          </a:p>
        </p:txBody>
      </p:sp>
      <p:sp>
        <p:nvSpPr>
          <p:cNvPr id="40" name="39 Rectángulo"/>
          <p:cNvSpPr/>
          <p:nvPr/>
        </p:nvSpPr>
        <p:spPr>
          <a:xfrm>
            <a:off x="5429256" y="2304628"/>
            <a:ext cx="1857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Contexto a los datos</a:t>
            </a:r>
            <a:endParaRPr lang="es-E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704" y="6005542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596743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305704" y="5324494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500034" y="5286388"/>
            <a:ext cx="1428760" cy="538172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785786" y="5596975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Elección de tripulación </a:t>
            </a:r>
          </a:p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(Primer oficial - Piloto - Oficial de Comunicaciones - Ingeniero - Oficial de armamento)</a:t>
            </a:r>
            <a:endParaRPr lang="es-E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3" cstate="print"/>
          <a:srcRect l="34304" r="34251"/>
          <a:stretch>
            <a:fillRect/>
          </a:stretch>
        </p:blipFill>
        <p:spPr bwMode="auto">
          <a:xfrm>
            <a:off x="214282" y="1214422"/>
            <a:ext cx="1571636" cy="3571900"/>
          </a:xfrm>
          <a:prstGeom prst="rect">
            <a:avLst/>
          </a:prstGeom>
          <a:noFill/>
        </p:spPr>
      </p:pic>
      <p:pic>
        <p:nvPicPr>
          <p:cNvPr id="12" name="Picture 3" descr="Q:\6 PROYECTOS INTERNOS (PI) +\PI_048_VENTAS – Tarea de apoyo a ofertas\20160503-presentacion-gamificacion-MSD\RECURSOS\TRAZADOS\presentacion\recursos-base\JPG\tripulacion-01.jpg"/>
          <p:cNvPicPr>
            <a:picLocks noChangeAspect="1" noChangeArrowheads="1"/>
          </p:cNvPicPr>
          <p:nvPr/>
        </p:nvPicPr>
        <p:blipFill>
          <a:blip r:embed="rId4" cstate="print"/>
          <a:srcRect l="59677"/>
          <a:stretch>
            <a:fillRect/>
          </a:stretch>
        </p:blipFill>
        <p:spPr bwMode="auto">
          <a:xfrm>
            <a:off x="6715140" y="1100148"/>
            <a:ext cx="2214578" cy="3643337"/>
          </a:xfrm>
          <a:prstGeom prst="rect">
            <a:avLst/>
          </a:prstGeom>
          <a:noFill/>
        </p:spPr>
      </p:pic>
      <p:sp>
        <p:nvSpPr>
          <p:cNvPr id="30" name="29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7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3" cstate="print"/>
          <a:srcRect l="67178"/>
          <a:stretch>
            <a:fillRect/>
          </a:stretch>
        </p:blipFill>
        <p:spPr bwMode="auto">
          <a:xfrm>
            <a:off x="1788518" y="1214422"/>
            <a:ext cx="1640474" cy="3571900"/>
          </a:xfrm>
          <a:prstGeom prst="rect">
            <a:avLst/>
          </a:prstGeom>
          <a:noFill/>
        </p:spPr>
      </p:pic>
      <p:pic>
        <p:nvPicPr>
          <p:cNvPr id="28" name="Picture 3" descr="Q:\6 PROYECTOS INTERNOS (PI) +\PI_048_VENTAS – Tarea de apoyo a ofertas\20160503-presentacion-gamificacion-MSD\RECURSOS\TRAZADOS\presentacion\recursos-base\JPG\tripulacion-01.jpg"/>
          <p:cNvPicPr>
            <a:picLocks noChangeAspect="1" noChangeArrowheads="1"/>
          </p:cNvPicPr>
          <p:nvPr/>
        </p:nvPicPr>
        <p:blipFill>
          <a:blip r:embed="rId4" cstate="print"/>
          <a:srcRect r="76916"/>
          <a:stretch>
            <a:fillRect/>
          </a:stretch>
        </p:blipFill>
        <p:spPr bwMode="auto">
          <a:xfrm>
            <a:off x="3500430" y="1252548"/>
            <a:ext cx="1267789" cy="3643337"/>
          </a:xfrm>
          <a:prstGeom prst="rect">
            <a:avLst/>
          </a:prstGeom>
          <a:noFill/>
        </p:spPr>
      </p:pic>
      <p:pic>
        <p:nvPicPr>
          <p:cNvPr id="29" name="Picture 3" descr="Q:\6 PROYECTOS INTERNOS (PI) +\PI_048_VENTAS – Tarea de apoyo a ofertas\20160503-presentacion-gamificacion-MSD\RECURSOS\TRAZADOS\presentacion\recursos-base\JPG\tripulacion-01.jpg"/>
          <p:cNvPicPr>
            <a:picLocks noChangeAspect="1" noChangeArrowheads="1"/>
          </p:cNvPicPr>
          <p:nvPr/>
        </p:nvPicPr>
        <p:blipFill>
          <a:blip r:embed="rId4" cstate="print"/>
          <a:srcRect l="23084" r="41796"/>
          <a:stretch>
            <a:fillRect/>
          </a:stretch>
        </p:blipFill>
        <p:spPr bwMode="auto">
          <a:xfrm>
            <a:off x="4857752" y="1285861"/>
            <a:ext cx="1928826" cy="36433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:\6 PROYECTOS INTERNOS (PI) +\PI_048_VENTAS – Tarea de apoyo a ofertas\20160503-presentacion-gamificacion-MSD\RECURSOS\TRAZADOS\presentacion\recursos-base\JPG\encogie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14"/>
            <a:ext cx="7929618" cy="5887658"/>
          </a:xfrm>
          <a:prstGeom prst="rect">
            <a:avLst/>
          </a:prstGeom>
          <a:noFill/>
        </p:spPr>
      </p:pic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34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57356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234134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857356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285984" y="5857892"/>
            <a:ext cx="492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Reducción del módulo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Pembro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 Anti-PD-1</a:t>
            </a:r>
          </a:p>
        </p:txBody>
      </p:sp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34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57356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6234134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1857356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285984" y="5857892"/>
            <a:ext cx="492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Inyectar el módulo en el torrente sanguíneo.</a:t>
            </a:r>
          </a:p>
        </p:txBody>
      </p:sp>
      <p:pic>
        <p:nvPicPr>
          <p:cNvPr id="10" name="Picture 2" descr="Q:\6 PROYECTOS INTERNOS (PI) +\PI_048_VENTAS – Tarea de apoyo a ofertas\20160503-presentacion-gamificacion-MSD\RECURSOS\TRAZADOS\presentacion\recursos-base\JPG\agu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142974" y="309991"/>
            <a:ext cx="6929487" cy="5072339"/>
          </a:xfrm>
          <a:prstGeom prst="rect">
            <a:avLst/>
          </a:prstGeom>
          <a:noFill/>
        </p:spPr>
      </p:pic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:\6 PROYECTOS INTERNOS (PI) +\PI_048_VENTAS – Tarea de apoyo a ofertas\20160503-presentacion-gamificacion-MSD\RECURSOS\TRAZADOS\presentacion\recursos-base\JPG\n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995896"/>
            <a:ext cx="6286544" cy="4433368"/>
          </a:xfrm>
          <a:prstGeom prst="rect">
            <a:avLst/>
          </a:prstGeom>
          <a:noFill/>
        </p:spPr>
      </p:pic>
      <p:pic>
        <p:nvPicPr>
          <p:cNvPr id="4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1"/>
            <a:ext cx="2562225" cy="207170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71472" y="4786322"/>
            <a:ext cx="278608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1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Introducción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71472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Vídeo/Reclutar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1504" y="59171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1472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Configuración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9" name="28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7142" y="6072206"/>
            <a:ext cx="1409700" cy="571504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8596" y="6072206"/>
            <a:ext cx="1428760" cy="571504"/>
          </a:xfrm>
          <a:prstGeom prst="rect">
            <a:avLst/>
          </a:prstGeom>
          <a:noFill/>
        </p:spPr>
      </p:pic>
      <p:pic>
        <p:nvPicPr>
          <p:cNvPr id="9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377142" y="5462596"/>
            <a:ext cx="1409700" cy="538172"/>
          </a:xfrm>
          <a:prstGeom prst="rect">
            <a:avLst/>
          </a:prstGeom>
          <a:noFill/>
        </p:spPr>
      </p:pic>
      <p:pic>
        <p:nvPicPr>
          <p:cNvPr id="10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428596" y="5462596"/>
            <a:ext cx="1428760" cy="538172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85786" y="557214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 smtClean="0">
                <a:solidFill>
                  <a:srgbClr val="1597A1"/>
                </a:solidFill>
                <a:latin typeface="+mj-lt"/>
                <a:cs typeface="Arial" pitchFamily="34" charset="0"/>
              </a:rPr>
              <a:t>Roleplay</a:t>
            </a:r>
            <a:endParaRPr lang="es-ES" sz="1600" b="1" dirty="0" smtClean="0">
              <a:solidFill>
                <a:srgbClr val="1597A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Se desarrollarán una serie de preguntas (árbol de decisión) para introducir al usuario en el caso, valorar sus conocimientos previos para posteriormente poder analizarlos.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14348" y="428604"/>
            <a:ext cx="75724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1597A1"/>
                </a:solidFill>
                <a:latin typeface="+mj-lt"/>
                <a:cs typeface="Arial" pitchFamily="34" charset="0"/>
              </a:rPr>
              <a:t>El profesor Macintosh presenta el caso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:</a:t>
            </a:r>
          </a:p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Varón de 56 años con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cáncer de pulmón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en etapa IV...</a:t>
            </a:r>
          </a:p>
        </p:txBody>
      </p:sp>
      <p:pic>
        <p:nvPicPr>
          <p:cNvPr id="14" name="Picture 2" descr="Q:\6 PROYECTOS INTERNOS (PI) +\PI_048_VENTAS – Tarea de apoyo a ofertas\20160503-presentacion-gamificacion-MSD\RECURSOS\TRAZADOS\presentacion\recursos-base\JPG\profes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3786214" cy="4102145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4500562" y="1928802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  <a:latin typeface="+mj-lt"/>
                <a:cs typeface="Arial" pitchFamily="34" charset="0"/>
              </a:rPr>
              <a:t>¿Qué tipo de terapia aplicaría a este paciente capitán?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4572000" y="2714620"/>
            <a:ext cx="3429024" cy="516118"/>
            <a:chOff x="4572000" y="2714620"/>
            <a:chExt cx="3429024" cy="516118"/>
          </a:xfrm>
        </p:grpSpPr>
        <p:pic>
          <p:nvPicPr>
            <p:cNvPr id="17" name="Picture 2" descr="Q:\6 PROYECTOS INTERNOS (PI) +\PI_048_VENTAS – Tarea de apoyo a ofertas\20160503-presentacion-gamificacion-MSD\RECURSOS\TRAZADOS\presentacion\recursos-base\JPG\inpu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714620"/>
              <a:ext cx="3429024" cy="516118"/>
            </a:xfrm>
            <a:prstGeom prst="rect">
              <a:avLst/>
            </a:prstGeom>
            <a:noFill/>
          </p:spPr>
        </p:pic>
        <p:sp>
          <p:nvSpPr>
            <p:cNvPr id="18" name="17 CuadroTexto"/>
            <p:cNvSpPr txBox="1"/>
            <p:nvPr/>
          </p:nvSpPr>
          <p:spPr>
            <a:xfrm>
              <a:off x="4714876" y="2786058"/>
              <a:ext cx="3214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itchFamily="34" charset="0"/>
                </a:rPr>
                <a:t>Inmunoterapia </a:t>
              </a: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4572000" y="3341510"/>
            <a:ext cx="3429024" cy="516118"/>
            <a:chOff x="4572000" y="3341510"/>
            <a:chExt cx="3429024" cy="516118"/>
          </a:xfrm>
        </p:grpSpPr>
        <p:pic>
          <p:nvPicPr>
            <p:cNvPr id="19" name="Picture 2" descr="Q:\6 PROYECTOS INTERNOS (PI) +\PI_048_VENTAS – Tarea de apoyo a ofertas\20160503-presentacion-gamificacion-MSD\RECURSOS\TRAZADOS\presentacion\recursos-base\JPG\inpu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3341510"/>
              <a:ext cx="3429024" cy="516118"/>
            </a:xfrm>
            <a:prstGeom prst="rect">
              <a:avLst/>
            </a:prstGeom>
            <a:noFill/>
          </p:spPr>
        </p:pic>
        <p:sp>
          <p:nvSpPr>
            <p:cNvPr id="20" name="19 CuadroTexto"/>
            <p:cNvSpPr txBox="1"/>
            <p:nvPr/>
          </p:nvSpPr>
          <p:spPr>
            <a:xfrm>
              <a:off x="4714876" y="3412948"/>
              <a:ext cx="3214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itchFamily="34" charset="0"/>
                </a:rPr>
                <a:t>Quimioterapia</a:t>
              </a: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4572000" y="3913014"/>
            <a:ext cx="3429024" cy="516118"/>
            <a:chOff x="4572000" y="3913014"/>
            <a:chExt cx="3429024" cy="516118"/>
          </a:xfrm>
        </p:grpSpPr>
        <p:pic>
          <p:nvPicPr>
            <p:cNvPr id="21" name="Picture 2" descr="Q:\6 PROYECTOS INTERNOS (PI) +\PI_048_VENTAS – Tarea de apoyo a ofertas\20160503-presentacion-gamificacion-MSD\RECURSOS\TRAZADOS\presentacion\recursos-base\JPG\inpu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3913014"/>
              <a:ext cx="3429024" cy="516118"/>
            </a:xfrm>
            <a:prstGeom prst="rect">
              <a:avLst/>
            </a:prstGeom>
            <a:noFill/>
          </p:spPr>
        </p:pic>
        <p:sp>
          <p:nvSpPr>
            <p:cNvPr id="22" name="21 CuadroTexto"/>
            <p:cNvSpPr txBox="1"/>
            <p:nvPr/>
          </p:nvSpPr>
          <p:spPr>
            <a:xfrm>
              <a:off x="4714876" y="3984452"/>
              <a:ext cx="3214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Arial" pitchFamily="34" charset="0"/>
                </a:rPr>
                <a:t>Terapia dirigida frente a BRAF</a:t>
              </a:r>
              <a:endPara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41" name="40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46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9" name="48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2" name="51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52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4" name="53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55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" name="57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:\6 PROYECTOS INTERNOS (PI) +\PI_048_VENTAS – Tarea de apoyo a ofertas\20160503-presentacion-gamificacion-MSD\RECURSOS\TRAZADOS\presentacion\recursos-base\JPG\nave-sis-inmunita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1"/>
            <a:ext cx="8849418" cy="6429420"/>
          </a:xfrm>
          <a:prstGeom prst="rect">
            <a:avLst/>
          </a:prstGeom>
          <a:noFill/>
        </p:spPr>
      </p:pic>
      <p:pic>
        <p:nvPicPr>
          <p:cNvPr id="13314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4176735"/>
            <a:ext cx="3409950" cy="246697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4500570"/>
            <a:ext cx="321471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2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Sistema Inmunitario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00034" y="50720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Conocimiento</a:t>
            </a:r>
            <a:endParaRPr lang="es-ES" b="1" dirty="0">
              <a:solidFill>
                <a:srgbClr val="1597A1"/>
              </a:solidFill>
            </a:endParaRPr>
          </a:p>
        </p:txBody>
      </p:sp>
      <p:sp>
        <p:nvSpPr>
          <p:cNvPr id="48" name="4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4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2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52" name="5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5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5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" name="5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9" name="5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0" name="5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1" name="6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6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5" name="6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327144" y="285728"/>
            <a:ext cx="1101584" cy="1999276"/>
            <a:chOff x="320565" y="214290"/>
            <a:chExt cx="1101584" cy="1999276"/>
          </a:xfrm>
        </p:grpSpPr>
        <p:pic>
          <p:nvPicPr>
            <p:cNvPr id="26" name="Picture 4" descr="Q:\6 PROYECTOS INTERNOS (PI) +\PI_048_VENTAS – Tarea de apoyo a ofertas\20160503-presentacion-gamificacion-MSD\RECURSOS\PNG\podium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flipH="1">
              <a:off x="350579" y="214290"/>
              <a:ext cx="1006834" cy="1260494"/>
            </a:xfrm>
            <a:prstGeom prst="rect">
              <a:avLst/>
            </a:prstGeom>
            <a:noFill/>
          </p:spPr>
        </p:pic>
        <p:sp>
          <p:nvSpPr>
            <p:cNvPr id="27" name="26 Rectángulo"/>
            <p:cNvSpPr/>
            <p:nvPr/>
          </p:nvSpPr>
          <p:spPr>
            <a:xfrm>
              <a:off x="320565" y="1428736"/>
              <a:ext cx="1101584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rgbClr val="1597A1"/>
                  </a:solidFill>
                </a:rPr>
                <a:t>Ranking</a:t>
              </a:r>
            </a:p>
            <a:p>
              <a:pPr algn="ctr"/>
              <a:r>
                <a:rPr lang="es-E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Puntos de</a:t>
              </a:r>
            </a:p>
            <a:p>
              <a:pPr algn="ctr"/>
              <a:r>
                <a:rPr lang="es-E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Experiencia</a:t>
              </a:r>
              <a:endParaRPr lang="es-ES" sz="15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:\6 PROYECTOS INTERNOS (PI) +\PI_048_VENTAS – Tarea de apoyo a ofertas\20160503-presentacion-gamificacion-MSD\RECURSOS\TRAZADOS\presentacion\recursos-base\JPG\medal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893" y="-24"/>
            <a:ext cx="7757511" cy="6858000"/>
          </a:xfrm>
          <a:prstGeom prst="rect">
            <a:avLst/>
          </a:prstGeom>
          <a:noFill/>
        </p:spPr>
      </p:pic>
      <p:pic>
        <p:nvPicPr>
          <p:cNvPr id="13314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4176735"/>
            <a:ext cx="3409950" cy="246697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4500570"/>
            <a:ext cx="321471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2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Sistema Inmunitario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00034" y="50720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Conocimiento</a:t>
            </a:r>
            <a:endParaRPr lang="es-ES" b="1" dirty="0">
              <a:solidFill>
                <a:srgbClr val="1597A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0066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4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4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2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52" name="5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5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5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" name="5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9" name="5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0" name="5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1" name="6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6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5" name="6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285720" y="285728"/>
            <a:ext cx="1143008" cy="1716727"/>
            <a:chOff x="1714480" y="178050"/>
            <a:chExt cx="1143008" cy="1716727"/>
          </a:xfrm>
        </p:grpSpPr>
        <p:pic>
          <p:nvPicPr>
            <p:cNvPr id="4099" name="Picture 3" descr="Q:\6 PROYECTOS INTERNOS (PI) +\PI_048_VENTAS – Tarea de apoyo a ofertas\20160503-presentacion-gamificacion-MSD\RECURSOS\PNG\medal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flipH="1">
              <a:off x="1714480" y="178050"/>
              <a:ext cx="1143008" cy="1430975"/>
            </a:xfrm>
            <a:prstGeom prst="rect">
              <a:avLst/>
            </a:prstGeom>
            <a:noFill/>
          </p:spPr>
        </p:pic>
        <p:sp>
          <p:nvSpPr>
            <p:cNvPr id="31" name="30 Rectángulo"/>
            <p:cNvSpPr/>
            <p:nvPr/>
          </p:nvSpPr>
          <p:spPr>
            <a:xfrm>
              <a:off x="1890347" y="1571612"/>
              <a:ext cx="8739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500" b="1" dirty="0" smtClean="0">
                  <a:solidFill>
                    <a:srgbClr val="1597A1"/>
                  </a:solidFill>
                </a:rPr>
                <a:t>Insignias</a:t>
              </a:r>
              <a:endParaRPr lang="es-ES" sz="1500" dirty="0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1785918" y="285728"/>
            <a:ext cx="1428760" cy="1714512"/>
            <a:chOff x="976304" y="2190758"/>
            <a:chExt cx="1428760" cy="1714512"/>
          </a:xfrm>
        </p:grpSpPr>
        <p:pic>
          <p:nvPicPr>
            <p:cNvPr id="29" name="28 Imagen" descr="viralida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6304" y="2190758"/>
              <a:ext cx="1428760" cy="1428760"/>
            </a:xfrm>
            <a:prstGeom prst="rect">
              <a:avLst/>
            </a:prstGeom>
          </p:spPr>
        </p:pic>
        <p:sp>
          <p:nvSpPr>
            <p:cNvPr id="32" name="31 Rectángulo"/>
            <p:cNvSpPr/>
            <p:nvPr/>
          </p:nvSpPr>
          <p:spPr>
            <a:xfrm>
              <a:off x="1246131" y="3582105"/>
              <a:ext cx="89697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500" b="1" dirty="0" err="1" smtClean="0">
                  <a:solidFill>
                    <a:srgbClr val="1597A1"/>
                  </a:solidFill>
                </a:rPr>
                <a:t>Viralidad</a:t>
              </a:r>
              <a:endParaRPr lang="es-ES" sz="15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Q:\6 PROYECTOS INTERNOS (PI) +\PI_048_VENTAS – Tarea de apoyo a ofertas\20160503-presentacion-gamificacion-MSD\RECURSOS\TRAZADOS\presentacion\recursos-base\JPG\profe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214974" cy="5650124"/>
          </a:xfrm>
          <a:prstGeom prst="rect">
            <a:avLst/>
          </a:prstGeom>
          <a:noFill/>
        </p:spPr>
      </p:pic>
      <p:pic>
        <p:nvPicPr>
          <p:cNvPr id="13314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4176735"/>
            <a:ext cx="3409950" cy="246697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4500570"/>
            <a:ext cx="321471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2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Sistema Inmunitario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00034" y="50720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Conocimiento</a:t>
            </a:r>
            <a:endParaRPr lang="es-ES" b="1" dirty="0">
              <a:solidFill>
                <a:srgbClr val="1597A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0066" y="59293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0066" y="5643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2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27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47943"/>
            <a:ext cx="9143999" cy="65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Q:\6 PROYECTOS INTERNOS (PI) +\PI_048_VENTAS – Tarea de apoyo a ofertas\20160503-presentacion-gamificacion-MSD\RECURSOS\TRAZADOS\presentacion\recursos-base\JPG\numbers\box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95796"/>
            <a:ext cx="4357718" cy="227647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71472" y="4500570"/>
            <a:ext cx="421484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3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Sistema Inmunitario/Cáncer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71472" y="51313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1472" y="54171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Conocimiento</a:t>
            </a:r>
            <a:endParaRPr lang="es-ES" b="1" dirty="0">
              <a:solidFill>
                <a:srgbClr val="1597A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71504" y="59886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71504" y="57028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5556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3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Q:\6 PROYECTOS INTERNOS (PI) +\PI_048_VENTAS – Tarea de apoyo a ofertas\20160503-presentacion-gamificacion-MSD\RECURSOS\TRAZADOS\presentacion\recursos-base\JPG\inhibir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-857280"/>
            <a:ext cx="8361345" cy="7044439"/>
          </a:xfrm>
          <a:prstGeom prst="rect">
            <a:avLst/>
          </a:prstGeom>
          <a:noFill/>
        </p:spPr>
      </p:pic>
      <p:pic>
        <p:nvPicPr>
          <p:cNvPr id="5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4277838"/>
            <a:ext cx="2571768" cy="236587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71472" y="4563590"/>
            <a:ext cx="2357454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4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PD-1 / PD-L-1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71472" y="5135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1472" y="54208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Descubrimiento</a:t>
            </a:r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71504" y="59923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71504" y="57065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6857856" y="95556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flipH="1">
            <a:off x="7429360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4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6 Grupo"/>
          <p:cNvGrpSpPr/>
          <p:nvPr/>
        </p:nvGrpSpPr>
        <p:grpSpPr>
          <a:xfrm>
            <a:off x="3015952" y="2590085"/>
            <a:ext cx="3056246" cy="1624733"/>
            <a:chOff x="3448052" y="2661523"/>
            <a:chExt cx="1981204" cy="1053229"/>
          </a:xfrm>
        </p:grpSpPr>
        <p:pic>
          <p:nvPicPr>
            <p:cNvPr id="5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48118" y="2854090"/>
              <a:ext cx="1481138" cy="860662"/>
            </a:xfrm>
            <a:prstGeom prst="rect">
              <a:avLst/>
            </a:prstGeom>
            <a:noFill/>
          </p:spPr>
        </p:pic>
        <p:pic>
          <p:nvPicPr>
            <p:cNvPr id="6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3448052" y="2661523"/>
              <a:ext cx="1443712" cy="838914"/>
            </a:xfrm>
            <a:prstGeom prst="rect">
              <a:avLst/>
            </a:prstGeom>
            <a:noFill/>
          </p:spPr>
        </p:pic>
        <p:sp>
          <p:nvSpPr>
            <p:cNvPr id="7" name="6 Rectángulo"/>
            <p:cNvSpPr/>
            <p:nvPr/>
          </p:nvSpPr>
          <p:spPr>
            <a:xfrm>
              <a:off x="3519490" y="2980465"/>
              <a:ext cx="1857388" cy="379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3200" b="1" dirty="0" smtClean="0">
                  <a:solidFill>
                    <a:srgbClr val="1597A1"/>
                  </a:solidFill>
                </a:rPr>
                <a:t>Historia</a:t>
              </a:r>
              <a:endParaRPr lang="es-ES" sz="3200" b="1" dirty="0">
                <a:solidFill>
                  <a:srgbClr val="1597A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881801" y="1142984"/>
            <a:ext cx="2904381" cy="1090236"/>
            <a:chOff x="3357554" y="642918"/>
            <a:chExt cx="2143140" cy="804484"/>
          </a:xfrm>
        </p:grpSpPr>
        <p:pic>
          <p:nvPicPr>
            <p:cNvPr id="9" name="Picture 2" descr="C:\Users\lnahmias\Desktop\MSD GAMIFICACION\recursos-base\PNG\circul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642918"/>
              <a:ext cx="2143140" cy="804484"/>
            </a:xfrm>
            <a:prstGeom prst="rect">
              <a:avLst/>
            </a:prstGeom>
            <a:noFill/>
          </p:spPr>
        </p:pic>
        <p:sp>
          <p:nvSpPr>
            <p:cNvPr id="10" name="9 Rectángulo"/>
            <p:cNvSpPr/>
            <p:nvPr/>
          </p:nvSpPr>
          <p:spPr>
            <a:xfrm>
              <a:off x="3556602" y="853774"/>
              <a:ext cx="1785950" cy="317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200" b="1" dirty="0" smtClean="0">
                  <a:solidFill>
                    <a:srgbClr val="1597A1"/>
                  </a:solidFill>
                </a:rPr>
                <a:t>Objetivos</a:t>
              </a:r>
              <a:endParaRPr lang="es-ES" sz="2200" b="1" dirty="0">
                <a:solidFill>
                  <a:srgbClr val="1597A1"/>
                </a:solidFill>
              </a:endParaRPr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3894704" y="1142984"/>
            <a:ext cx="4246330" cy="1071570"/>
            <a:chOff x="3894704" y="1142984"/>
            <a:chExt cx="4246330" cy="1071570"/>
          </a:xfrm>
        </p:grpSpPr>
        <p:grpSp>
          <p:nvGrpSpPr>
            <p:cNvPr id="11" name="10 Grupo"/>
            <p:cNvGrpSpPr/>
            <p:nvPr/>
          </p:nvGrpSpPr>
          <p:grpSpPr>
            <a:xfrm>
              <a:off x="5286379" y="1142984"/>
              <a:ext cx="2854655" cy="1071570"/>
              <a:chOff x="3357554" y="642918"/>
              <a:chExt cx="2143140" cy="804484"/>
            </a:xfrm>
          </p:grpSpPr>
          <p:pic>
            <p:nvPicPr>
              <p:cNvPr id="12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57554" y="642918"/>
                <a:ext cx="2143140" cy="804484"/>
              </a:xfrm>
              <a:prstGeom prst="rect">
                <a:avLst/>
              </a:prstGeom>
              <a:noFill/>
            </p:spPr>
          </p:pic>
          <p:sp>
            <p:nvSpPr>
              <p:cNvPr id="13" name="12 Rectángulo"/>
              <p:cNvSpPr/>
              <p:nvPr/>
            </p:nvSpPr>
            <p:spPr>
              <a:xfrm>
                <a:off x="3500430" y="857232"/>
                <a:ext cx="1785950" cy="323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200" b="1" dirty="0" smtClean="0">
                    <a:solidFill>
                      <a:srgbClr val="1597A1"/>
                    </a:solidFill>
                  </a:rPr>
                  <a:t>Conocimientos</a:t>
                </a:r>
                <a:endParaRPr lang="es-ES" sz="2200" b="1" dirty="0">
                  <a:solidFill>
                    <a:srgbClr val="1597A1"/>
                  </a:solidFill>
                </a:endParaRPr>
              </a:p>
            </p:txBody>
          </p:sp>
        </p:grpSp>
        <p:pic>
          <p:nvPicPr>
            <p:cNvPr id="2051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464237">
              <a:off x="4161404" y="1213039"/>
              <a:ext cx="695325" cy="1228725"/>
            </a:xfrm>
            <a:prstGeom prst="rect">
              <a:avLst/>
            </a:prstGeom>
            <a:noFill/>
          </p:spPr>
        </p:pic>
      </p:grpSp>
      <p:grpSp>
        <p:nvGrpSpPr>
          <p:cNvPr id="38" name="37 Grupo"/>
          <p:cNvGrpSpPr/>
          <p:nvPr/>
        </p:nvGrpSpPr>
        <p:grpSpPr>
          <a:xfrm>
            <a:off x="5371762" y="2581058"/>
            <a:ext cx="3057890" cy="3062520"/>
            <a:chOff x="5371762" y="2581058"/>
            <a:chExt cx="3057890" cy="3062520"/>
          </a:xfrm>
        </p:grpSpPr>
        <p:grpSp>
          <p:nvGrpSpPr>
            <p:cNvPr id="14" name="13 Grupo"/>
            <p:cNvGrpSpPr/>
            <p:nvPr/>
          </p:nvGrpSpPr>
          <p:grpSpPr>
            <a:xfrm>
              <a:off x="5371762" y="4553342"/>
              <a:ext cx="3057890" cy="1090236"/>
              <a:chOff x="3301144" y="642918"/>
              <a:chExt cx="2256414" cy="804484"/>
            </a:xfrm>
          </p:grpSpPr>
          <p:pic>
            <p:nvPicPr>
              <p:cNvPr id="15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01144" y="642918"/>
                <a:ext cx="2256414" cy="804484"/>
              </a:xfrm>
              <a:prstGeom prst="rect">
                <a:avLst/>
              </a:prstGeom>
              <a:noFill/>
            </p:spPr>
          </p:pic>
          <p:sp>
            <p:nvSpPr>
              <p:cNvPr id="16" name="15 Rectángulo"/>
              <p:cNvSpPr/>
              <p:nvPr/>
            </p:nvSpPr>
            <p:spPr>
              <a:xfrm>
                <a:off x="3545966" y="857232"/>
                <a:ext cx="1785950" cy="34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200" b="1" dirty="0" smtClean="0">
                    <a:solidFill>
                      <a:srgbClr val="1597A1"/>
                    </a:solidFill>
                  </a:rPr>
                  <a:t>Descubrimientos</a:t>
                </a:r>
                <a:endParaRPr lang="es-ES" sz="2200" b="1" dirty="0">
                  <a:solidFill>
                    <a:srgbClr val="1597A1"/>
                  </a:solidFill>
                </a:endParaRPr>
              </a:p>
            </p:txBody>
          </p:sp>
        </p:grpSp>
        <p:pic>
          <p:nvPicPr>
            <p:cNvPr id="29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934579">
              <a:off x="6401306" y="2581058"/>
              <a:ext cx="823005" cy="1454351"/>
            </a:xfrm>
            <a:prstGeom prst="rect">
              <a:avLst/>
            </a:prstGeom>
            <a:noFill/>
          </p:spPr>
        </p:pic>
      </p:grpSp>
      <p:grpSp>
        <p:nvGrpSpPr>
          <p:cNvPr id="40" name="39 Grupo"/>
          <p:cNvGrpSpPr/>
          <p:nvPr/>
        </p:nvGrpSpPr>
        <p:grpSpPr>
          <a:xfrm>
            <a:off x="810363" y="2585614"/>
            <a:ext cx="4384839" cy="2986526"/>
            <a:chOff x="810363" y="2585614"/>
            <a:chExt cx="4384839" cy="2986526"/>
          </a:xfrm>
        </p:grpSpPr>
        <p:grpSp>
          <p:nvGrpSpPr>
            <p:cNvPr id="39" name="38 Grupo"/>
            <p:cNvGrpSpPr/>
            <p:nvPr/>
          </p:nvGrpSpPr>
          <p:grpSpPr>
            <a:xfrm>
              <a:off x="810363" y="4481904"/>
              <a:ext cx="4384839" cy="1090236"/>
              <a:chOff x="810363" y="4481904"/>
              <a:chExt cx="4384839" cy="1090236"/>
            </a:xfrm>
          </p:grpSpPr>
          <p:grpSp>
            <p:nvGrpSpPr>
              <p:cNvPr id="20" name="19 Grupo"/>
              <p:cNvGrpSpPr/>
              <p:nvPr/>
            </p:nvGrpSpPr>
            <p:grpSpPr>
              <a:xfrm>
                <a:off x="810363" y="4481904"/>
                <a:ext cx="2904381" cy="1090236"/>
                <a:chOff x="3357554" y="642918"/>
                <a:chExt cx="2143140" cy="804484"/>
              </a:xfrm>
            </p:grpSpPr>
            <p:pic>
              <p:nvPicPr>
                <p:cNvPr id="21" name="Picture 2" descr="C:\Users\lnahmias\Desktop\MSD GAMIFICACION\recursos-base\PNG\circule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57554" y="642918"/>
                  <a:ext cx="2143140" cy="804484"/>
                </a:xfrm>
                <a:prstGeom prst="rect">
                  <a:avLst/>
                </a:prstGeom>
                <a:noFill/>
              </p:spPr>
            </p:pic>
            <p:sp>
              <p:nvSpPr>
                <p:cNvPr id="22" name="21 Rectángulo"/>
                <p:cNvSpPr/>
                <p:nvPr/>
              </p:nvSpPr>
              <p:spPr>
                <a:xfrm>
                  <a:off x="3500430" y="857232"/>
                  <a:ext cx="1785950" cy="3179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2200" b="1" dirty="0" smtClean="0">
                      <a:solidFill>
                        <a:srgbClr val="1597A1"/>
                      </a:solidFill>
                    </a:rPr>
                    <a:t>Solución</a:t>
                  </a:r>
                  <a:endParaRPr lang="es-ES" sz="2200" b="1" dirty="0">
                    <a:solidFill>
                      <a:srgbClr val="1597A1"/>
                    </a:solidFill>
                  </a:endParaRPr>
                </a:p>
              </p:txBody>
            </p:sp>
          </p:grpSp>
          <p:pic>
            <p:nvPicPr>
              <p:cNvPr id="35" name="Picture 3" descr="C:\Users\lnahmias\Desktop\MSD GAMIFICACION\recursos-base\PNG\arrow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4464237" flipH="1" flipV="1">
                <a:off x="4236705" y="4344846"/>
                <a:ext cx="692775" cy="1224219"/>
              </a:xfrm>
              <a:prstGeom prst="rect">
                <a:avLst/>
              </a:prstGeom>
              <a:noFill/>
            </p:spPr>
          </p:pic>
        </p:grpSp>
        <p:pic>
          <p:nvPicPr>
            <p:cNvPr id="36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934579" flipH="1" flipV="1">
              <a:off x="1946824" y="2585614"/>
              <a:ext cx="858237" cy="15166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6 PROYECTOS INTERNOS (PI) +\PI_048_VENTAS – Tarea de apoyo a ofertas\20160503-presentacion-gamificacion-MSD\RECURSOS\TRAZADOS\presentacion\recursos-base\JPG\inhibir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-857280"/>
            <a:ext cx="8361345" cy="7044438"/>
          </a:xfrm>
          <a:prstGeom prst="rect">
            <a:avLst/>
          </a:prstGeom>
          <a:noFill/>
        </p:spPr>
      </p:pic>
      <p:pic>
        <p:nvPicPr>
          <p:cNvPr id="4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4143380"/>
            <a:ext cx="3357586" cy="257176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23344" y="4500570"/>
            <a:ext cx="3305714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5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Inhibir PD-1 / PD-L-1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42910" y="51435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42910" y="5429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Descubrimiento</a:t>
            </a:r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42942" y="600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42942" y="57150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7715112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5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27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6 PROYECTOS INTERNOS (PI) +\PI_048_VENTAS – Tarea de apoyo a ofertas\20160503-presentacion-gamificacion-MSD\RECURSOS\TRAZADOS\presentacion\recursos-base\JPG\inhibir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71414"/>
            <a:ext cx="7631353" cy="6429420"/>
          </a:xfrm>
          <a:prstGeom prst="rect">
            <a:avLst/>
          </a:prstGeom>
          <a:noFill/>
        </p:spPr>
      </p:pic>
      <p:pic>
        <p:nvPicPr>
          <p:cNvPr id="4" name="Picture 2" descr="Q:\6 PROYECTOS INTERNOS (PI) +\PI_048_VENTAS – Tarea de apoyo a ofertas\20160503-presentacion-gamificacion-MSD\RECURSOS\TRAZADOS\presentacion\recursos-base\JPG\numbers\box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4214818"/>
            <a:ext cx="3786214" cy="257176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80468" y="4572008"/>
            <a:ext cx="387721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6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Solución </a:t>
            </a:r>
            <a:r>
              <a:rPr lang="es-ES" sz="2400" b="1" dirty="0" err="1" smtClean="0">
                <a:solidFill>
                  <a:srgbClr val="1597A1"/>
                </a:solidFill>
              </a:rPr>
              <a:t>Pembrolizumab</a:t>
            </a:r>
            <a:endParaRPr lang="es-ES" sz="2400" b="1" dirty="0" smtClean="0">
              <a:solidFill>
                <a:srgbClr val="1597A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52149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0034" y="55007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Descubrimiento</a:t>
            </a:r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0066" y="60722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00066" y="57864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Minijuegos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/Retos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flipH="1">
            <a:off x="8000864" y="95556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6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27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:\6 PROYECTOS INTERNOS (PI) +\PI_048_VENTAS – Tarea de apoyo a ofertas\20160503-presentacion-gamificacion-MSD\RECURSOS\TRAZADOS\presentacion\recursos-base\JPG\glublos-nav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463986">
            <a:off x="1190449" y="470266"/>
            <a:ext cx="7358114" cy="5450192"/>
          </a:xfrm>
          <a:prstGeom prst="rect">
            <a:avLst/>
          </a:prstGeom>
          <a:noFill/>
        </p:spPr>
      </p:pic>
      <p:pic>
        <p:nvPicPr>
          <p:cNvPr id="5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4500570"/>
            <a:ext cx="2562225" cy="197167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85786" y="4857760"/>
            <a:ext cx="194839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7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Punto Crítico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85786" y="5488560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Historia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85818" y="5786454"/>
            <a:ext cx="2071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1597A1"/>
                </a:solidFill>
              </a:rPr>
              <a:t>Descubrimiento</a:t>
            </a:r>
            <a:endParaRPr lang="es-ES" b="1" dirty="0">
              <a:solidFill>
                <a:srgbClr val="1597A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 flipH="1">
            <a:off x="8286712" y="71414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7</a:t>
            </a:r>
            <a:endParaRPr lang="es-ES" sz="1050" b="1" dirty="0">
              <a:solidFill>
                <a:srgbClr val="1597A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:\6 PROYECTOS INTERNOS (PI) +\PI_048_VENTAS – Tarea de apoyo a ofertas\20160503-presentacion-gamificacion-MSD\RECURSOS\TRAZADOS\presentacion\recursos-base\JPG\agu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42976" y="0"/>
            <a:ext cx="6929487" cy="5072339"/>
          </a:xfrm>
          <a:prstGeom prst="rect">
            <a:avLst/>
          </a:prstGeom>
          <a:noFill/>
        </p:spPr>
      </p:pic>
      <p:pic>
        <p:nvPicPr>
          <p:cNvPr id="4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6322"/>
            <a:ext cx="2428892" cy="192882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51905" y="5000636"/>
            <a:ext cx="194839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8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Desenlace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71472" y="5626307"/>
            <a:ext cx="111184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feliz 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8572368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8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Q:\6 PROYECTOS INTERNOS (PI) +\PI_048_VENTAS – Tarea de apoyo a ofertas\20160503-presentacion-gamificacion-MSD\RECURSOS\TRAZADOS\presentacion\recursos-base\JPG\encogie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80" y="-24"/>
            <a:ext cx="9267880" cy="6881304"/>
          </a:xfrm>
          <a:prstGeom prst="rect">
            <a:avLst/>
          </a:prstGeom>
          <a:noFill/>
        </p:spPr>
      </p:pic>
      <p:pic>
        <p:nvPicPr>
          <p:cNvPr id="12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6322"/>
            <a:ext cx="2428892" cy="2071678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51905" y="5000636"/>
            <a:ext cx="194839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8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Desenlace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71472" y="5626307"/>
            <a:ext cx="111184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feliz 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1472" y="5912059"/>
            <a:ext cx="90922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Usuario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:\6 PROYECTOS INTERNOS (PI) +\PI_048_VENTAS – Tarea de apoyo a ofertas\20160503-presentacion-gamificacion-MSD\RECURSOS\PPT\presentacion\recursos-base\JPG\paciente-ru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916" y="357166"/>
            <a:ext cx="4403786" cy="6343032"/>
          </a:xfrm>
          <a:prstGeom prst="rect">
            <a:avLst/>
          </a:prstGeom>
          <a:noFill/>
        </p:spPr>
      </p:pic>
      <p:pic>
        <p:nvPicPr>
          <p:cNvPr id="12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6322"/>
            <a:ext cx="2428892" cy="2071678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51905" y="5000636"/>
            <a:ext cx="194839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8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Desenlace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71472" y="5626307"/>
            <a:ext cx="111184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feliz 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1472" y="5912059"/>
            <a:ext cx="90922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Usuario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71472" y="6197811"/>
            <a:ext cx="98462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Paciente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39" y="5072074"/>
            <a:ext cx="2847977" cy="135732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94782" y="5214950"/>
            <a:ext cx="266277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9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Test Acreditación</a:t>
            </a:r>
            <a:endParaRPr lang="es-E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303" y="1714487"/>
            <a:ext cx="4058737" cy="2900607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JPG\tripulacion-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9124" y="1643051"/>
            <a:ext cx="4593325" cy="3047079"/>
          </a:xfrm>
          <a:prstGeom prst="rect">
            <a:avLst/>
          </a:prstGeom>
          <a:noFill/>
        </p:spPr>
      </p:pic>
      <p:sp>
        <p:nvSpPr>
          <p:cNvPr id="8" name="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flipH="1">
            <a:off x="6857856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 flipH="1">
            <a:off x="885818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9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714348" y="5840621"/>
            <a:ext cx="98033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es-E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Roleplay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6 PROYECTOS INTERNOS (PI) +\PI_048_VENTAS – Tarea de apoyo a ofertas\20160503-presentacion-gamificacion-MSD\RECURSOS\TRAZADOS\presentacion\recursos-base\JPG\profe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14290"/>
            <a:ext cx="5214974" cy="565012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4857752" y="1292354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1597A1"/>
                </a:solidFill>
                <a:latin typeface="+mj-lt"/>
                <a:cs typeface="Arial" pitchFamily="34" charset="0"/>
              </a:rPr>
              <a:t>Continuará…</a:t>
            </a:r>
          </a:p>
        </p:txBody>
      </p:sp>
      <p:pic>
        <p:nvPicPr>
          <p:cNvPr id="10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200" y="6072206"/>
            <a:ext cx="1409700" cy="571504"/>
          </a:xfrm>
          <a:prstGeom prst="rect">
            <a:avLst/>
          </a:prstGeom>
          <a:noFill/>
        </p:spPr>
      </p:pic>
      <p:pic>
        <p:nvPicPr>
          <p:cNvPr id="11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728" y="6072206"/>
            <a:ext cx="1428760" cy="571504"/>
          </a:xfrm>
          <a:prstGeom prst="rect">
            <a:avLst/>
          </a:prstGeom>
          <a:noFill/>
        </p:spPr>
      </p:pic>
      <p:pic>
        <p:nvPicPr>
          <p:cNvPr id="12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734200" y="5572140"/>
            <a:ext cx="1409700" cy="538172"/>
          </a:xfrm>
          <a:prstGeom prst="rect">
            <a:avLst/>
          </a:prstGeom>
          <a:noFill/>
        </p:spPr>
      </p:pic>
      <p:pic>
        <p:nvPicPr>
          <p:cNvPr id="13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428728" y="5643578"/>
            <a:ext cx="1428760" cy="538172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1500166" y="5786454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Final abierto.</a:t>
            </a:r>
          </a:p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Buenos días capitán tenemos una nueva misión para usted...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6 Grupo"/>
          <p:cNvGrpSpPr/>
          <p:nvPr/>
        </p:nvGrpSpPr>
        <p:grpSpPr>
          <a:xfrm>
            <a:off x="3143240" y="428604"/>
            <a:ext cx="2714644" cy="1053229"/>
            <a:chOff x="3233738" y="2661523"/>
            <a:chExt cx="2714644" cy="1053229"/>
          </a:xfrm>
        </p:grpSpPr>
        <p:pic>
          <p:nvPicPr>
            <p:cNvPr id="24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7244" y="2854090"/>
              <a:ext cx="1481138" cy="860662"/>
            </a:xfrm>
            <a:prstGeom prst="rect">
              <a:avLst/>
            </a:prstGeom>
            <a:noFill/>
          </p:spPr>
        </p:pic>
        <p:pic>
          <p:nvPicPr>
            <p:cNvPr id="25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3233738" y="2661523"/>
              <a:ext cx="1443712" cy="838914"/>
            </a:xfrm>
            <a:prstGeom prst="rect">
              <a:avLst/>
            </a:prstGeom>
            <a:noFill/>
          </p:spPr>
        </p:pic>
        <p:sp>
          <p:nvSpPr>
            <p:cNvPr id="26" name="25 Rectángulo"/>
            <p:cNvSpPr/>
            <p:nvPr/>
          </p:nvSpPr>
          <p:spPr>
            <a:xfrm>
              <a:off x="3519490" y="2928934"/>
              <a:ext cx="2214578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500" b="1" dirty="0" smtClean="0">
                  <a:solidFill>
                    <a:srgbClr val="1597A1"/>
                  </a:solidFill>
                </a:rPr>
                <a:t>Metodología</a:t>
              </a:r>
              <a:endParaRPr lang="es-ES" sz="2500" b="1" dirty="0">
                <a:solidFill>
                  <a:srgbClr val="1597A1"/>
                </a:solidFill>
              </a:endParaRPr>
            </a:p>
          </p:txBody>
        </p:sp>
      </p:grpSp>
      <p:grpSp>
        <p:nvGrpSpPr>
          <p:cNvPr id="60" name="59 Grupo"/>
          <p:cNvGrpSpPr/>
          <p:nvPr/>
        </p:nvGrpSpPr>
        <p:grpSpPr>
          <a:xfrm>
            <a:off x="357158" y="2000240"/>
            <a:ext cx="1785950" cy="1643074"/>
            <a:chOff x="357158" y="1785926"/>
            <a:chExt cx="1785950" cy="1643074"/>
          </a:xfrm>
        </p:grpSpPr>
        <p:pic>
          <p:nvPicPr>
            <p:cNvPr id="15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1785926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41" name="40 Rectángulo"/>
            <p:cNvSpPr/>
            <p:nvPr/>
          </p:nvSpPr>
          <p:spPr>
            <a:xfrm>
              <a:off x="500034" y="2127705"/>
              <a:ext cx="1428760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500" b="1" dirty="0" smtClean="0">
                  <a:solidFill>
                    <a:srgbClr val="1597A1"/>
                  </a:solidFill>
                </a:rPr>
                <a:t>Libro de</a:t>
              </a:r>
            </a:p>
            <a:p>
              <a:pPr algn="ctr">
                <a:lnSpc>
                  <a:spcPts val="2300"/>
                </a:lnSpc>
              </a:pPr>
              <a:r>
                <a:rPr lang="es-ES" sz="1500" b="1" dirty="0" smtClean="0">
                  <a:solidFill>
                    <a:srgbClr val="1597A1"/>
                  </a:solidFill>
                </a:rPr>
                <a:t>estilos</a:t>
              </a:r>
            </a:p>
            <a:p>
              <a:pPr algn="ctr">
                <a:lnSpc>
                  <a:spcPts val="2300"/>
                </a:lnSpc>
              </a:pP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Plantillas</a:t>
              </a:r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357158" y="3571876"/>
            <a:ext cx="7018367" cy="2357454"/>
            <a:chOff x="357158" y="3357562"/>
            <a:chExt cx="7018367" cy="2357454"/>
          </a:xfrm>
        </p:grpSpPr>
        <p:pic>
          <p:nvPicPr>
            <p:cNvPr id="19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4071942"/>
              <a:ext cx="1785950" cy="1643074"/>
            </a:xfrm>
            <a:prstGeom prst="rect">
              <a:avLst/>
            </a:prstGeom>
            <a:noFill/>
          </p:spPr>
        </p:pic>
        <p:pic>
          <p:nvPicPr>
            <p:cNvPr id="39" name="Picture 4" descr="C:\Users\lnahmias\Desktop\MSD GAMIFICACION\recursos-base\PNG\estructura-historia-assets\arrow-estructura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1604" y="3357562"/>
              <a:ext cx="5803921" cy="724619"/>
            </a:xfrm>
            <a:prstGeom prst="rect">
              <a:avLst/>
            </a:prstGeom>
            <a:noFill/>
          </p:spPr>
        </p:pic>
        <p:sp>
          <p:nvSpPr>
            <p:cNvPr id="45" name="44 Rectángulo"/>
            <p:cNvSpPr/>
            <p:nvPr/>
          </p:nvSpPr>
          <p:spPr>
            <a:xfrm>
              <a:off x="428596" y="4487627"/>
              <a:ext cx="1571636" cy="655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Validación  MK y área médica</a:t>
              </a:r>
              <a:endPara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2056563" y="2000240"/>
            <a:ext cx="2301123" cy="1643074"/>
            <a:chOff x="2056563" y="1785926"/>
            <a:chExt cx="2301123" cy="1643074"/>
          </a:xfrm>
        </p:grpSpPr>
        <p:pic>
          <p:nvPicPr>
            <p:cNvPr id="16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1736" y="1785926"/>
              <a:ext cx="1785950" cy="1643074"/>
            </a:xfrm>
            <a:prstGeom prst="rect">
              <a:avLst/>
            </a:prstGeom>
            <a:noFill/>
          </p:spPr>
        </p:pic>
        <p:pic>
          <p:nvPicPr>
            <p:cNvPr id="37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2114839" y="2353042"/>
              <a:ext cx="354385" cy="470937"/>
            </a:xfrm>
            <a:prstGeom prst="rect">
              <a:avLst/>
            </a:prstGeom>
            <a:noFill/>
          </p:spPr>
        </p:pic>
        <p:sp>
          <p:nvSpPr>
            <p:cNvPr id="42" name="41 Rectángulo"/>
            <p:cNvSpPr/>
            <p:nvPr/>
          </p:nvSpPr>
          <p:spPr>
            <a:xfrm>
              <a:off x="2643174" y="1942543"/>
              <a:ext cx="1571636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Envío de</a:t>
              </a:r>
              <a:br>
                <a:rPr lang="es-ES" sz="1400" b="1" dirty="0" smtClean="0">
                  <a:solidFill>
                    <a:srgbClr val="1597A1"/>
                  </a:solidFill>
                </a:rPr>
              </a:br>
              <a:r>
                <a:rPr lang="es-ES" sz="1400" b="1" dirty="0" smtClean="0">
                  <a:solidFill>
                    <a:srgbClr val="1597A1"/>
                  </a:solidFill>
                </a:rPr>
                <a:t>información a autores</a:t>
              </a:r>
            </a:p>
            <a:p>
              <a:pPr algn="ctr">
                <a:lnSpc>
                  <a:spcPts val="2300"/>
                </a:lnSpc>
              </a:pP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Plantillas completadas</a:t>
              </a:r>
            </a:p>
          </p:txBody>
        </p:sp>
      </p:grpSp>
      <p:grpSp>
        <p:nvGrpSpPr>
          <p:cNvPr id="63" name="62 Grupo"/>
          <p:cNvGrpSpPr/>
          <p:nvPr/>
        </p:nvGrpSpPr>
        <p:grpSpPr>
          <a:xfrm>
            <a:off x="4259046" y="2000240"/>
            <a:ext cx="2241780" cy="1643074"/>
            <a:chOff x="4259046" y="1785926"/>
            <a:chExt cx="2241780" cy="1643074"/>
          </a:xfrm>
        </p:grpSpPr>
        <p:pic>
          <p:nvPicPr>
            <p:cNvPr id="51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4317322" y="2353042"/>
              <a:ext cx="354385" cy="470937"/>
            </a:xfrm>
            <a:prstGeom prst="rect">
              <a:avLst/>
            </a:prstGeom>
            <a:noFill/>
          </p:spPr>
        </p:pic>
        <p:pic>
          <p:nvPicPr>
            <p:cNvPr id="17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4876" y="1785926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43" name="42 Rectángulo"/>
            <p:cNvSpPr/>
            <p:nvPr/>
          </p:nvSpPr>
          <p:spPr>
            <a:xfrm>
              <a:off x="4786314" y="2000240"/>
              <a:ext cx="1571636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Recepción y revisión de la información </a:t>
              </a: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Plantillas revisadas</a:t>
              </a:r>
            </a:p>
          </p:txBody>
        </p:sp>
      </p:grpSp>
      <p:grpSp>
        <p:nvGrpSpPr>
          <p:cNvPr id="64" name="63 Grupo"/>
          <p:cNvGrpSpPr/>
          <p:nvPr/>
        </p:nvGrpSpPr>
        <p:grpSpPr>
          <a:xfrm>
            <a:off x="6473624" y="2000240"/>
            <a:ext cx="2241780" cy="1643074"/>
            <a:chOff x="6473624" y="1785926"/>
            <a:chExt cx="2241780" cy="1643074"/>
          </a:xfrm>
        </p:grpSpPr>
        <p:pic>
          <p:nvPicPr>
            <p:cNvPr id="18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9454" y="1785926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44" name="43 Rectángulo"/>
            <p:cNvSpPr/>
            <p:nvPr/>
          </p:nvSpPr>
          <p:spPr>
            <a:xfrm>
              <a:off x="7000892" y="1942543"/>
              <a:ext cx="1571636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Revisión de estilos</a:t>
              </a:r>
            </a:p>
            <a:p>
              <a:pPr algn="ctr">
                <a:lnSpc>
                  <a:spcPts val="2300"/>
                </a:lnSpc>
              </a:pP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Propuesta de contenidos revisada estilo</a:t>
              </a:r>
            </a:p>
          </p:txBody>
        </p:sp>
        <p:pic>
          <p:nvPicPr>
            <p:cNvPr id="52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6531900" y="2353042"/>
              <a:ext cx="354385" cy="470937"/>
            </a:xfrm>
            <a:prstGeom prst="rect">
              <a:avLst/>
            </a:prstGeom>
            <a:noFill/>
          </p:spPr>
        </p:pic>
      </p:grpSp>
      <p:grpSp>
        <p:nvGrpSpPr>
          <p:cNvPr id="66" name="65 Grupo"/>
          <p:cNvGrpSpPr/>
          <p:nvPr/>
        </p:nvGrpSpPr>
        <p:grpSpPr>
          <a:xfrm>
            <a:off x="2115906" y="4286256"/>
            <a:ext cx="2241780" cy="1643074"/>
            <a:chOff x="2115906" y="4071942"/>
            <a:chExt cx="2241780" cy="1643074"/>
          </a:xfrm>
        </p:grpSpPr>
        <p:pic>
          <p:nvPicPr>
            <p:cNvPr id="20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1736" y="4071942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47" name="46 Rectángulo"/>
            <p:cNvSpPr/>
            <p:nvPr/>
          </p:nvSpPr>
          <p:spPr>
            <a:xfrm>
              <a:off x="2643174" y="4228559"/>
              <a:ext cx="1571636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Maquetación </a:t>
              </a: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Propuesta de contenidos maquetada</a:t>
              </a:r>
            </a:p>
          </p:txBody>
        </p:sp>
        <p:pic>
          <p:nvPicPr>
            <p:cNvPr id="53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2174182" y="4639058"/>
              <a:ext cx="354385" cy="470937"/>
            </a:xfrm>
            <a:prstGeom prst="rect">
              <a:avLst/>
            </a:prstGeom>
            <a:noFill/>
          </p:spPr>
        </p:pic>
      </p:grpSp>
      <p:grpSp>
        <p:nvGrpSpPr>
          <p:cNvPr id="67" name="66 Grupo"/>
          <p:cNvGrpSpPr/>
          <p:nvPr/>
        </p:nvGrpSpPr>
        <p:grpSpPr>
          <a:xfrm>
            <a:off x="4271141" y="4286256"/>
            <a:ext cx="2229685" cy="1643074"/>
            <a:chOff x="4271141" y="4071942"/>
            <a:chExt cx="2229685" cy="1643074"/>
          </a:xfrm>
        </p:grpSpPr>
        <p:pic>
          <p:nvPicPr>
            <p:cNvPr id="21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4876" y="4071942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49" name="48 Rectángulo"/>
            <p:cNvSpPr/>
            <p:nvPr/>
          </p:nvSpPr>
          <p:spPr>
            <a:xfrm>
              <a:off x="4786314" y="4309197"/>
              <a:ext cx="1571636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400" b="1" dirty="0" smtClean="0">
                  <a:solidFill>
                    <a:srgbClr val="1597A1"/>
                  </a:solidFill>
                </a:rPr>
                <a:t>Validación Final </a:t>
              </a:r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Propuesta de contenidos entregada</a:t>
              </a:r>
            </a:p>
          </p:txBody>
        </p:sp>
        <p:pic>
          <p:nvPicPr>
            <p:cNvPr id="54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4329417" y="4639058"/>
              <a:ext cx="354385" cy="470937"/>
            </a:xfrm>
            <a:prstGeom prst="rect">
              <a:avLst/>
            </a:prstGeom>
            <a:noFill/>
          </p:spPr>
        </p:pic>
      </p:grpSp>
      <p:grpSp>
        <p:nvGrpSpPr>
          <p:cNvPr id="68" name="67 Grupo"/>
          <p:cNvGrpSpPr/>
          <p:nvPr/>
        </p:nvGrpSpPr>
        <p:grpSpPr>
          <a:xfrm>
            <a:off x="6485719" y="4286256"/>
            <a:ext cx="2229685" cy="1643074"/>
            <a:chOff x="6485719" y="4071942"/>
            <a:chExt cx="2229685" cy="1643074"/>
          </a:xfrm>
        </p:grpSpPr>
        <p:pic>
          <p:nvPicPr>
            <p:cNvPr id="22" name="Picture 4" descr="Q:\6 PROYECTOS INTERNOS (PI) +\PI_048_VENTAS – Tarea de apoyo a ofertas\20160503-presentacion-gamificacion-MSD\RECURSOS\TRAZADOS\presentacion\recursos-base\JPG\numbers\box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9454" y="4071942"/>
              <a:ext cx="1785950" cy="1643074"/>
            </a:xfrm>
            <a:prstGeom prst="rect">
              <a:avLst/>
            </a:prstGeom>
            <a:noFill/>
          </p:spPr>
        </p:pic>
        <p:sp>
          <p:nvSpPr>
            <p:cNvPr id="50" name="49 Rectángulo"/>
            <p:cNvSpPr/>
            <p:nvPr/>
          </p:nvSpPr>
          <p:spPr>
            <a:xfrm>
              <a:off x="7000892" y="4639703"/>
              <a:ext cx="1571636" cy="360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s-ES" sz="1500" b="1" dirty="0" smtClean="0">
                  <a:solidFill>
                    <a:srgbClr val="1597A1"/>
                  </a:solidFill>
                </a:rPr>
                <a:t>Publicación</a:t>
              </a:r>
              <a:endParaRPr lang="es-ES" sz="15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5" name="Picture 3" descr="C:\Users\lnahmias\Desktop\MSD GAMIFICACION\recursos-base\PNG\arrow.png"/>
            <p:cNvPicPr>
              <a:picLocks noChangeAspect="1" noChangeArrowheads="1"/>
            </p:cNvPicPr>
            <p:nvPr/>
          </p:nvPicPr>
          <p:blipFill>
            <a:blip r:embed="rId5" cstate="print"/>
            <a:srcRect t="49509" r="32859"/>
            <a:stretch>
              <a:fillRect/>
            </a:stretch>
          </p:blipFill>
          <p:spPr bwMode="auto">
            <a:xfrm rot="14464237">
              <a:off x="6543995" y="4639058"/>
              <a:ext cx="354385" cy="4709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Q:\6 PROYECTOS INTERNOS (PI) +\PI_048_VENTAS – Tarea de apoyo a ofertas\20160503-presentacion-gamificacion-MSD\RECURSOS\TRAZADOS\presentacion\recursos-base\JPG\inhibir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5801" y="-24"/>
            <a:ext cx="8055289" cy="6786586"/>
          </a:xfrm>
          <a:prstGeom prst="rect">
            <a:avLst/>
          </a:prstGeom>
          <a:noFill/>
        </p:spPr>
      </p:pic>
      <p:pic>
        <p:nvPicPr>
          <p:cNvPr id="5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6038874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8596" y="6000768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357422" y="5429264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428596" y="5462596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642910" y="565007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1597A1"/>
                </a:solidFill>
                <a:latin typeface="+mj-lt"/>
                <a:cs typeface="Arial" pitchFamily="34" charset="0"/>
              </a:rPr>
              <a:t>¡Gracias!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102 Grupo"/>
          <p:cNvGrpSpPr/>
          <p:nvPr/>
        </p:nvGrpSpPr>
        <p:grpSpPr>
          <a:xfrm>
            <a:off x="1697037" y="4572008"/>
            <a:ext cx="5803921" cy="724619"/>
            <a:chOff x="1697037" y="4572008"/>
            <a:chExt cx="5803921" cy="724619"/>
          </a:xfrm>
        </p:grpSpPr>
        <p:pic>
          <p:nvPicPr>
            <p:cNvPr id="92" name="Picture 4" descr="C:\Users\lnahmias\Desktop\MSD GAMIFICACION\recursos-base\PNG\estructura-historia-assets\arrow-estructura0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7037" y="4572008"/>
              <a:ext cx="5803921" cy="724619"/>
            </a:xfrm>
            <a:prstGeom prst="rect">
              <a:avLst/>
            </a:prstGeom>
            <a:noFill/>
          </p:spPr>
        </p:pic>
        <p:sp>
          <p:nvSpPr>
            <p:cNvPr id="101" name="100 Rectángulo"/>
            <p:cNvSpPr/>
            <p:nvPr/>
          </p:nvSpPr>
          <p:spPr>
            <a:xfrm>
              <a:off x="4071934" y="4580761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102" name="101 Grupo"/>
          <p:cNvGrpSpPr/>
          <p:nvPr/>
        </p:nvGrpSpPr>
        <p:grpSpPr>
          <a:xfrm>
            <a:off x="1571604" y="2857496"/>
            <a:ext cx="5803921" cy="724619"/>
            <a:chOff x="1571604" y="2857496"/>
            <a:chExt cx="5803921" cy="724619"/>
          </a:xfrm>
        </p:grpSpPr>
        <p:pic>
          <p:nvPicPr>
            <p:cNvPr id="50180" name="Picture 4" descr="C:\Users\lnahmias\Desktop\MSD GAMIFICACION\recursos-base\PNG\estructura-historia-assets\arrow-estructura0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1604" y="2857496"/>
              <a:ext cx="5803921" cy="724619"/>
            </a:xfrm>
            <a:prstGeom prst="rect">
              <a:avLst/>
            </a:prstGeom>
            <a:noFill/>
          </p:spPr>
        </p:pic>
        <p:sp>
          <p:nvSpPr>
            <p:cNvPr id="100" name="99 Rectángulo"/>
            <p:cNvSpPr/>
            <p:nvPr/>
          </p:nvSpPr>
          <p:spPr>
            <a:xfrm>
              <a:off x="4071934" y="2857496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4" name="26 Grupo"/>
          <p:cNvGrpSpPr/>
          <p:nvPr/>
        </p:nvGrpSpPr>
        <p:grpSpPr>
          <a:xfrm>
            <a:off x="3571868" y="304069"/>
            <a:ext cx="1981204" cy="1053229"/>
            <a:chOff x="3448052" y="2661523"/>
            <a:chExt cx="1981204" cy="1053229"/>
          </a:xfrm>
        </p:grpSpPr>
        <p:pic>
          <p:nvPicPr>
            <p:cNvPr id="5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8118" y="2854090"/>
              <a:ext cx="1481138" cy="860662"/>
            </a:xfrm>
            <a:prstGeom prst="rect">
              <a:avLst/>
            </a:prstGeom>
            <a:noFill/>
          </p:spPr>
        </p:pic>
        <p:pic>
          <p:nvPicPr>
            <p:cNvPr id="6" name="Picture 5" descr="C:\Users\lnahmias\Desktop\MSD GAMIFICACION\recursos-base\PNG\corne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448052" y="2661523"/>
              <a:ext cx="1443712" cy="838914"/>
            </a:xfrm>
            <a:prstGeom prst="rect">
              <a:avLst/>
            </a:prstGeom>
            <a:noFill/>
          </p:spPr>
        </p:pic>
        <p:sp>
          <p:nvSpPr>
            <p:cNvPr id="7" name="6 Rectángulo"/>
            <p:cNvSpPr/>
            <p:nvPr/>
          </p:nvSpPr>
          <p:spPr>
            <a:xfrm>
              <a:off x="3519490" y="2928934"/>
              <a:ext cx="1857388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500" b="1" dirty="0" smtClean="0">
                  <a:solidFill>
                    <a:srgbClr val="1597A1"/>
                  </a:solidFill>
                </a:rPr>
                <a:t>Historia</a:t>
              </a:r>
              <a:endParaRPr lang="es-ES" sz="2500" b="1" dirty="0">
                <a:solidFill>
                  <a:srgbClr val="1597A1"/>
                </a:solidFill>
              </a:endParaRPr>
            </a:p>
          </p:txBody>
        </p:sp>
      </p:grpSp>
      <p:grpSp>
        <p:nvGrpSpPr>
          <p:cNvPr id="106" name="105 Grupo"/>
          <p:cNvGrpSpPr/>
          <p:nvPr/>
        </p:nvGrpSpPr>
        <p:grpSpPr>
          <a:xfrm>
            <a:off x="285719" y="2000240"/>
            <a:ext cx="2260039" cy="714380"/>
            <a:chOff x="285719" y="2000240"/>
            <a:chExt cx="2260039" cy="714380"/>
          </a:xfrm>
        </p:grpSpPr>
        <p:grpSp>
          <p:nvGrpSpPr>
            <p:cNvPr id="9" name="11 Grupo"/>
            <p:cNvGrpSpPr/>
            <p:nvPr/>
          </p:nvGrpSpPr>
          <p:grpSpPr>
            <a:xfrm>
              <a:off x="285719" y="2000240"/>
              <a:ext cx="2260039" cy="714380"/>
              <a:chOff x="3506383" y="3000372"/>
              <a:chExt cx="2071703" cy="714380"/>
            </a:xfrm>
          </p:grpSpPr>
          <p:pic>
            <p:nvPicPr>
              <p:cNvPr id="11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071703" cy="714380"/>
              </a:xfrm>
              <a:prstGeom prst="rect">
                <a:avLst/>
              </a:prstGeom>
              <a:noFill/>
            </p:spPr>
          </p:pic>
          <p:sp>
            <p:nvSpPr>
              <p:cNvPr id="12" name="11 Rectángulo"/>
              <p:cNvSpPr/>
              <p:nvPr/>
            </p:nvSpPr>
            <p:spPr>
              <a:xfrm>
                <a:off x="4000496" y="3143248"/>
                <a:ext cx="127397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Introducción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17" name="16 Grupo"/>
            <p:cNvGrpSpPr/>
            <p:nvPr/>
          </p:nvGrpSpPr>
          <p:grpSpPr>
            <a:xfrm>
              <a:off x="642750" y="2214554"/>
              <a:ext cx="214474" cy="261610"/>
              <a:chOff x="6572136" y="71414"/>
              <a:chExt cx="214474" cy="261610"/>
            </a:xfrm>
          </p:grpSpPr>
          <p:sp>
            <p:nvSpPr>
              <p:cNvPr id="15" name="14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1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24" name="23 Grupo"/>
          <p:cNvGrpSpPr/>
          <p:nvPr/>
        </p:nvGrpSpPr>
        <p:grpSpPr>
          <a:xfrm>
            <a:off x="2812027" y="2000240"/>
            <a:ext cx="3117295" cy="714380"/>
            <a:chOff x="2526275" y="2000240"/>
            <a:chExt cx="3117295" cy="714380"/>
          </a:xfrm>
        </p:grpSpPr>
        <p:grpSp>
          <p:nvGrpSpPr>
            <p:cNvPr id="18" name="11 Grupo"/>
            <p:cNvGrpSpPr/>
            <p:nvPr/>
          </p:nvGrpSpPr>
          <p:grpSpPr>
            <a:xfrm>
              <a:off x="2526275" y="2000240"/>
              <a:ext cx="3117295" cy="714380"/>
              <a:chOff x="3506383" y="3000372"/>
              <a:chExt cx="2857521" cy="714380"/>
            </a:xfrm>
          </p:grpSpPr>
          <p:pic>
            <p:nvPicPr>
              <p:cNvPr id="19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857521" cy="714380"/>
              </a:xfrm>
              <a:prstGeom prst="rect">
                <a:avLst/>
              </a:prstGeom>
              <a:noFill/>
            </p:spPr>
          </p:pic>
          <p:sp>
            <p:nvSpPr>
              <p:cNvPr id="20" name="19 Rectángulo"/>
              <p:cNvSpPr/>
              <p:nvPr/>
            </p:nvSpPr>
            <p:spPr>
              <a:xfrm>
                <a:off x="4065981" y="3143248"/>
                <a:ext cx="19704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Sistema Inmunitario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21" name="20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22" name="21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23" name="22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2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31" name="30 Grupo"/>
          <p:cNvGrpSpPr/>
          <p:nvPr/>
        </p:nvGrpSpPr>
        <p:grpSpPr>
          <a:xfrm>
            <a:off x="6000762" y="1857364"/>
            <a:ext cx="3143270" cy="1071570"/>
            <a:chOff x="2500299" y="1928802"/>
            <a:chExt cx="3143270" cy="1071570"/>
          </a:xfrm>
        </p:grpSpPr>
        <p:grpSp>
          <p:nvGrpSpPr>
            <p:cNvPr id="32" name="11 Grupo"/>
            <p:cNvGrpSpPr/>
            <p:nvPr/>
          </p:nvGrpSpPr>
          <p:grpSpPr>
            <a:xfrm>
              <a:off x="2500299" y="1928802"/>
              <a:ext cx="3143270" cy="1071570"/>
              <a:chOff x="3482572" y="2928934"/>
              <a:chExt cx="2881332" cy="1071570"/>
            </a:xfrm>
          </p:grpSpPr>
          <p:pic>
            <p:nvPicPr>
              <p:cNvPr id="36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82572" y="2928934"/>
                <a:ext cx="2750364" cy="1071570"/>
              </a:xfrm>
              <a:prstGeom prst="rect">
                <a:avLst/>
              </a:prstGeom>
              <a:noFill/>
            </p:spPr>
          </p:pic>
          <p:sp>
            <p:nvSpPr>
              <p:cNvPr id="37" name="36 Rectángulo"/>
              <p:cNvSpPr/>
              <p:nvPr/>
            </p:nvSpPr>
            <p:spPr>
              <a:xfrm>
                <a:off x="4000495" y="3143249"/>
                <a:ext cx="236340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700" b="1" dirty="0" smtClean="0">
                    <a:solidFill>
                      <a:srgbClr val="1597A1"/>
                    </a:solidFill>
                  </a:rPr>
                  <a:t>Sistema Inmunitario</a:t>
                </a:r>
              </a:p>
              <a:p>
                <a:r>
                  <a:rPr lang="es-ES" sz="1700" b="1" dirty="0" smtClean="0">
                    <a:solidFill>
                      <a:srgbClr val="1597A1"/>
                    </a:solidFill>
                  </a:rPr>
                  <a:t>y Cáncer</a:t>
                </a:r>
                <a:endParaRPr lang="es-ES" sz="1700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33" name="20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34" name="33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35" name="34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3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105" name="104 Grupo"/>
          <p:cNvGrpSpPr/>
          <p:nvPr/>
        </p:nvGrpSpPr>
        <p:grpSpPr>
          <a:xfrm>
            <a:off x="357157" y="3714752"/>
            <a:ext cx="2260039" cy="714380"/>
            <a:chOff x="357157" y="3714752"/>
            <a:chExt cx="2260039" cy="714380"/>
          </a:xfrm>
        </p:grpSpPr>
        <p:grpSp>
          <p:nvGrpSpPr>
            <p:cNvPr id="38" name="11 Grupo"/>
            <p:cNvGrpSpPr/>
            <p:nvPr/>
          </p:nvGrpSpPr>
          <p:grpSpPr>
            <a:xfrm>
              <a:off x="357157" y="3714752"/>
              <a:ext cx="2260039" cy="714380"/>
              <a:chOff x="3506383" y="3000372"/>
              <a:chExt cx="2071703" cy="714380"/>
            </a:xfrm>
          </p:grpSpPr>
          <p:pic>
            <p:nvPicPr>
              <p:cNvPr id="39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071703" cy="714380"/>
              </a:xfrm>
              <a:prstGeom prst="rect">
                <a:avLst/>
              </a:prstGeom>
              <a:noFill/>
            </p:spPr>
          </p:pic>
          <p:sp>
            <p:nvSpPr>
              <p:cNvPr id="40" name="39 Rectángulo"/>
              <p:cNvSpPr/>
              <p:nvPr/>
            </p:nvSpPr>
            <p:spPr>
              <a:xfrm>
                <a:off x="4030263" y="3143248"/>
                <a:ext cx="127397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PD-1/PD-L-1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41" name="40 Grupo"/>
            <p:cNvGrpSpPr/>
            <p:nvPr/>
          </p:nvGrpSpPr>
          <p:grpSpPr>
            <a:xfrm>
              <a:off x="714348" y="3929066"/>
              <a:ext cx="214474" cy="261610"/>
              <a:chOff x="6572136" y="71414"/>
              <a:chExt cx="214474" cy="261610"/>
            </a:xfrm>
          </p:grpSpPr>
          <p:sp>
            <p:nvSpPr>
              <p:cNvPr id="42" name="41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43" name="42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4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44" name="43 Grupo"/>
          <p:cNvGrpSpPr/>
          <p:nvPr/>
        </p:nvGrpSpPr>
        <p:grpSpPr>
          <a:xfrm>
            <a:off x="2857488" y="3714752"/>
            <a:ext cx="3117295" cy="714380"/>
            <a:chOff x="2428860" y="2000240"/>
            <a:chExt cx="3117295" cy="714380"/>
          </a:xfrm>
        </p:grpSpPr>
        <p:grpSp>
          <p:nvGrpSpPr>
            <p:cNvPr id="45" name="11 Grupo"/>
            <p:cNvGrpSpPr/>
            <p:nvPr/>
          </p:nvGrpSpPr>
          <p:grpSpPr>
            <a:xfrm>
              <a:off x="2428860" y="2000240"/>
              <a:ext cx="3117295" cy="714380"/>
              <a:chOff x="3417086" y="3000372"/>
              <a:chExt cx="2857521" cy="714380"/>
            </a:xfrm>
          </p:grpSpPr>
          <p:pic>
            <p:nvPicPr>
              <p:cNvPr id="49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17086" y="3000372"/>
                <a:ext cx="2857521" cy="714380"/>
              </a:xfrm>
              <a:prstGeom prst="rect">
                <a:avLst/>
              </a:prstGeom>
              <a:noFill/>
            </p:spPr>
          </p:pic>
          <p:sp>
            <p:nvSpPr>
              <p:cNvPr id="50" name="49 Rectángulo"/>
              <p:cNvSpPr/>
              <p:nvPr/>
            </p:nvSpPr>
            <p:spPr>
              <a:xfrm>
                <a:off x="4000495" y="3143248"/>
                <a:ext cx="19704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Inhibir PD-1/PD-L-1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46" name="20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47" name="46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48" name="47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5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51" name="50 Grupo"/>
          <p:cNvGrpSpPr/>
          <p:nvPr/>
        </p:nvGrpSpPr>
        <p:grpSpPr>
          <a:xfrm>
            <a:off x="6286512" y="3714752"/>
            <a:ext cx="3117295" cy="714380"/>
            <a:chOff x="2526275" y="2000240"/>
            <a:chExt cx="3117295" cy="714380"/>
          </a:xfrm>
        </p:grpSpPr>
        <p:grpSp>
          <p:nvGrpSpPr>
            <p:cNvPr id="52" name="11 Grupo"/>
            <p:cNvGrpSpPr/>
            <p:nvPr/>
          </p:nvGrpSpPr>
          <p:grpSpPr>
            <a:xfrm>
              <a:off x="2526275" y="2000240"/>
              <a:ext cx="3117295" cy="714380"/>
              <a:chOff x="3506383" y="3000372"/>
              <a:chExt cx="2857521" cy="714380"/>
            </a:xfrm>
          </p:grpSpPr>
          <p:pic>
            <p:nvPicPr>
              <p:cNvPr id="56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399127" cy="714380"/>
              </a:xfrm>
              <a:prstGeom prst="rect">
                <a:avLst/>
              </a:prstGeom>
              <a:noFill/>
            </p:spPr>
          </p:pic>
          <p:sp>
            <p:nvSpPr>
              <p:cNvPr id="57" name="56 Rectángulo"/>
              <p:cNvSpPr/>
              <p:nvPr/>
            </p:nvSpPr>
            <p:spPr>
              <a:xfrm>
                <a:off x="4000495" y="3143248"/>
                <a:ext cx="23634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err="1" smtClean="0">
                    <a:solidFill>
                      <a:srgbClr val="1597A1"/>
                    </a:solidFill>
                  </a:rPr>
                  <a:t>Pembrolizumab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53" name="52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54" name="53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6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93" name="92 Grupo"/>
          <p:cNvGrpSpPr/>
          <p:nvPr/>
        </p:nvGrpSpPr>
        <p:grpSpPr>
          <a:xfrm>
            <a:off x="383134" y="5357826"/>
            <a:ext cx="2260039" cy="714380"/>
            <a:chOff x="383134" y="5357826"/>
            <a:chExt cx="2260039" cy="714380"/>
          </a:xfrm>
        </p:grpSpPr>
        <p:grpSp>
          <p:nvGrpSpPr>
            <p:cNvPr id="58" name="11 Grupo"/>
            <p:cNvGrpSpPr/>
            <p:nvPr/>
          </p:nvGrpSpPr>
          <p:grpSpPr>
            <a:xfrm>
              <a:off x="383134" y="5357826"/>
              <a:ext cx="2260039" cy="714380"/>
              <a:chOff x="3506383" y="3000372"/>
              <a:chExt cx="2071703" cy="714380"/>
            </a:xfrm>
          </p:grpSpPr>
          <p:pic>
            <p:nvPicPr>
              <p:cNvPr id="59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071703" cy="714380"/>
              </a:xfrm>
              <a:prstGeom prst="rect">
                <a:avLst/>
              </a:prstGeom>
              <a:noFill/>
            </p:spPr>
          </p:pic>
          <p:sp>
            <p:nvSpPr>
              <p:cNvPr id="60" name="59 Rectángulo"/>
              <p:cNvSpPr/>
              <p:nvPr/>
            </p:nvSpPr>
            <p:spPr>
              <a:xfrm>
                <a:off x="4030263" y="3143248"/>
                <a:ext cx="127397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Punto crítico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61" name="60 Grupo"/>
            <p:cNvGrpSpPr/>
            <p:nvPr/>
          </p:nvGrpSpPr>
          <p:grpSpPr>
            <a:xfrm>
              <a:off x="740165" y="5572140"/>
              <a:ext cx="214474" cy="261610"/>
              <a:chOff x="6572136" y="71414"/>
              <a:chExt cx="214474" cy="261610"/>
            </a:xfrm>
          </p:grpSpPr>
          <p:sp>
            <p:nvSpPr>
              <p:cNvPr id="62" name="61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63" name="62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7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64" name="63 Grupo"/>
          <p:cNvGrpSpPr/>
          <p:nvPr/>
        </p:nvGrpSpPr>
        <p:grpSpPr>
          <a:xfrm>
            <a:off x="3357554" y="5357826"/>
            <a:ext cx="2305500" cy="714380"/>
            <a:chOff x="2428861" y="2000240"/>
            <a:chExt cx="2305500" cy="714380"/>
          </a:xfrm>
        </p:grpSpPr>
        <p:grpSp>
          <p:nvGrpSpPr>
            <p:cNvPr id="65" name="11 Grupo"/>
            <p:cNvGrpSpPr/>
            <p:nvPr/>
          </p:nvGrpSpPr>
          <p:grpSpPr>
            <a:xfrm>
              <a:off x="2428861" y="2000240"/>
              <a:ext cx="2305500" cy="714380"/>
              <a:chOff x="3417087" y="3000372"/>
              <a:chExt cx="2113375" cy="714380"/>
            </a:xfrm>
          </p:grpSpPr>
          <p:pic>
            <p:nvPicPr>
              <p:cNvPr id="69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17087" y="3000372"/>
                <a:ext cx="2113375" cy="714380"/>
              </a:xfrm>
              <a:prstGeom prst="rect">
                <a:avLst/>
              </a:prstGeom>
              <a:noFill/>
            </p:spPr>
          </p:pic>
          <p:sp>
            <p:nvSpPr>
              <p:cNvPr id="70" name="69 Rectángulo"/>
              <p:cNvSpPr/>
              <p:nvPr/>
            </p:nvSpPr>
            <p:spPr>
              <a:xfrm>
                <a:off x="4000496" y="3143248"/>
                <a:ext cx="113705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Desenlace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66" name="20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67" name="66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68" name="67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8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71" name="70 Grupo"/>
          <p:cNvGrpSpPr/>
          <p:nvPr/>
        </p:nvGrpSpPr>
        <p:grpSpPr>
          <a:xfrm>
            <a:off x="6312489" y="5357826"/>
            <a:ext cx="3117295" cy="714380"/>
            <a:chOff x="2526275" y="2000240"/>
            <a:chExt cx="3117295" cy="714380"/>
          </a:xfrm>
        </p:grpSpPr>
        <p:grpSp>
          <p:nvGrpSpPr>
            <p:cNvPr id="72" name="11 Grupo"/>
            <p:cNvGrpSpPr/>
            <p:nvPr/>
          </p:nvGrpSpPr>
          <p:grpSpPr>
            <a:xfrm>
              <a:off x="2526275" y="2000240"/>
              <a:ext cx="3117295" cy="714380"/>
              <a:chOff x="3506383" y="3000372"/>
              <a:chExt cx="2857521" cy="714380"/>
            </a:xfrm>
          </p:grpSpPr>
          <p:pic>
            <p:nvPicPr>
              <p:cNvPr id="76" name="Picture 2" descr="C:\Users\lnahmias\Desktop\MSD GAMIFICACION\recursos-base\PNG\circul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6383" y="3000372"/>
                <a:ext cx="2399127" cy="714380"/>
              </a:xfrm>
              <a:prstGeom prst="rect">
                <a:avLst/>
              </a:prstGeom>
              <a:noFill/>
            </p:spPr>
          </p:pic>
          <p:sp>
            <p:nvSpPr>
              <p:cNvPr id="77" name="76 Rectángulo"/>
              <p:cNvSpPr/>
              <p:nvPr/>
            </p:nvSpPr>
            <p:spPr>
              <a:xfrm>
                <a:off x="4000495" y="3143248"/>
                <a:ext cx="23634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solidFill>
                      <a:srgbClr val="1597A1"/>
                    </a:solidFill>
                  </a:rPr>
                  <a:t>Test acreditación</a:t>
                </a:r>
                <a:endParaRPr lang="es-ES" b="1" dirty="0">
                  <a:solidFill>
                    <a:srgbClr val="1597A1"/>
                  </a:solidFill>
                </a:endParaRPr>
              </a:p>
            </p:txBody>
          </p:sp>
        </p:grpSp>
        <p:grpSp>
          <p:nvGrpSpPr>
            <p:cNvPr id="73" name="52 Grupo"/>
            <p:cNvGrpSpPr/>
            <p:nvPr/>
          </p:nvGrpSpPr>
          <p:grpSpPr>
            <a:xfrm>
              <a:off x="2883306" y="2214554"/>
              <a:ext cx="214474" cy="261610"/>
              <a:chOff x="6572136" y="71414"/>
              <a:chExt cx="214474" cy="261610"/>
            </a:xfrm>
          </p:grpSpPr>
          <p:sp>
            <p:nvSpPr>
              <p:cNvPr id="74" name="73 Elipse"/>
              <p:cNvSpPr/>
              <p:nvPr/>
            </p:nvSpPr>
            <p:spPr>
              <a:xfrm flipH="1">
                <a:off x="6572136" y="93439"/>
                <a:ext cx="214346" cy="2143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59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rgbClr val="1597A1"/>
                  </a:solidFill>
                </a:endParaRPr>
              </a:p>
            </p:txBody>
          </p:sp>
          <p:sp>
            <p:nvSpPr>
              <p:cNvPr id="75" name="74 CuadroTexto"/>
              <p:cNvSpPr txBox="1"/>
              <p:nvPr/>
            </p:nvSpPr>
            <p:spPr>
              <a:xfrm flipH="1">
                <a:off x="6572264" y="71414"/>
                <a:ext cx="21434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rgbClr val="1597A1"/>
                    </a:solidFill>
                  </a:rPr>
                  <a:t>9</a:t>
                </a:r>
                <a:endParaRPr lang="es-ES" sz="1050" b="1" dirty="0">
                  <a:solidFill>
                    <a:srgbClr val="1597A1"/>
                  </a:solidFill>
                </a:endParaRPr>
              </a:p>
            </p:txBody>
          </p:sp>
        </p:grpSp>
      </p:grpSp>
      <p:grpSp>
        <p:nvGrpSpPr>
          <p:cNvPr id="82" name="81 Grupo"/>
          <p:cNvGrpSpPr/>
          <p:nvPr/>
        </p:nvGrpSpPr>
        <p:grpSpPr>
          <a:xfrm>
            <a:off x="1744663" y="1437489"/>
            <a:ext cx="1755767" cy="538354"/>
            <a:chOff x="1744663" y="1437489"/>
            <a:chExt cx="1755767" cy="538354"/>
          </a:xfrm>
        </p:grpSpPr>
        <p:pic>
          <p:nvPicPr>
            <p:cNvPr id="50179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4663" y="1714488"/>
              <a:ext cx="1755767" cy="261355"/>
            </a:xfrm>
            <a:prstGeom prst="rect">
              <a:avLst/>
            </a:prstGeom>
            <a:noFill/>
          </p:spPr>
        </p:pic>
        <p:sp>
          <p:nvSpPr>
            <p:cNvPr id="81" name="80 Rectángulo"/>
            <p:cNvSpPr/>
            <p:nvPr/>
          </p:nvSpPr>
          <p:spPr>
            <a:xfrm>
              <a:off x="2284142" y="1437489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83" name="82 Grupo"/>
          <p:cNvGrpSpPr/>
          <p:nvPr/>
        </p:nvGrpSpPr>
        <p:grpSpPr>
          <a:xfrm>
            <a:off x="4959373" y="1390448"/>
            <a:ext cx="1755767" cy="538354"/>
            <a:chOff x="1744663" y="1437489"/>
            <a:chExt cx="1755767" cy="538354"/>
          </a:xfrm>
        </p:grpSpPr>
        <p:pic>
          <p:nvPicPr>
            <p:cNvPr id="84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4663" y="1714488"/>
              <a:ext cx="1755767" cy="261355"/>
            </a:xfrm>
            <a:prstGeom prst="rect">
              <a:avLst/>
            </a:prstGeom>
            <a:noFill/>
          </p:spPr>
        </p:pic>
        <p:sp>
          <p:nvSpPr>
            <p:cNvPr id="85" name="84 Rectángulo"/>
            <p:cNvSpPr/>
            <p:nvPr/>
          </p:nvSpPr>
          <p:spPr>
            <a:xfrm>
              <a:off x="2284142" y="1437489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86" name="85 Grupo"/>
          <p:cNvGrpSpPr/>
          <p:nvPr/>
        </p:nvGrpSpPr>
        <p:grpSpPr>
          <a:xfrm>
            <a:off x="2143107" y="3276664"/>
            <a:ext cx="1428760" cy="438087"/>
            <a:chOff x="1744663" y="1437489"/>
            <a:chExt cx="1755767" cy="538354"/>
          </a:xfrm>
        </p:grpSpPr>
        <p:pic>
          <p:nvPicPr>
            <p:cNvPr id="87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4663" y="1714488"/>
              <a:ext cx="1755767" cy="261355"/>
            </a:xfrm>
            <a:prstGeom prst="rect">
              <a:avLst/>
            </a:prstGeom>
            <a:noFill/>
          </p:spPr>
        </p:pic>
        <p:sp>
          <p:nvSpPr>
            <p:cNvPr id="88" name="87 Rectángulo"/>
            <p:cNvSpPr/>
            <p:nvPr/>
          </p:nvSpPr>
          <p:spPr>
            <a:xfrm>
              <a:off x="2284142" y="1437489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89" name="88 Grupo"/>
          <p:cNvGrpSpPr/>
          <p:nvPr/>
        </p:nvGrpSpPr>
        <p:grpSpPr>
          <a:xfrm>
            <a:off x="5286380" y="3286124"/>
            <a:ext cx="1428760" cy="438087"/>
            <a:chOff x="1744663" y="1437489"/>
            <a:chExt cx="1755767" cy="538354"/>
          </a:xfrm>
        </p:grpSpPr>
        <p:pic>
          <p:nvPicPr>
            <p:cNvPr id="90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4663" y="1714488"/>
              <a:ext cx="1755767" cy="261355"/>
            </a:xfrm>
            <a:prstGeom prst="rect">
              <a:avLst/>
            </a:prstGeom>
            <a:noFill/>
          </p:spPr>
        </p:pic>
        <p:sp>
          <p:nvSpPr>
            <p:cNvPr id="91" name="90 Rectángulo"/>
            <p:cNvSpPr/>
            <p:nvPr/>
          </p:nvSpPr>
          <p:spPr>
            <a:xfrm>
              <a:off x="2284142" y="1437489"/>
              <a:ext cx="716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104" name="103 Grupo"/>
          <p:cNvGrpSpPr/>
          <p:nvPr/>
        </p:nvGrpSpPr>
        <p:grpSpPr>
          <a:xfrm>
            <a:off x="2214545" y="5053154"/>
            <a:ext cx="1428760" cy="438088"/>
            <a:chOff x="2214545" y="5053154"/>
            <a:chExt cx="1428760" cy="438088"/>
          </a:xfrm>
        </p:grpSpPr>
        <p:pic>
          <p:nvPicPr>
            <p:cNvPr id="95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14545" y="5278564"/>
              <a:ext cx="1428760" cy="212678"/>
            </a:xfrm>
            <a:prstGeom prst="rect">
              <a:avLst/>
            </a:prstGeom>
            <a:noFill/>
          </p:spPr>
        </p:pic>
        <p:sp>
          <p:nvSpPr>
            <p:cNvPr id="96" name="95 Rectángulo"/>
            <p:cNvSpPr/>
            <p:nvPr/>
          </p:nvSpPr>
          <p:spPr>
            <a:xfrm>
              <a:off x="2653547" y="5053154"/>
              <a:ext cx="582828" cy="2254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  <p:grpSp>
        <p:nvGrpSpPr>
          <p:cNvPr id="97" name="96 Grupo"/>
          <p:cNvGrpSpPr/>
          <p:nvPr/>
        </p:nvGrpSpPr>
        <p:grpSpPr>
          <a:xfrm>
            <a:off x="5357818" y="5062616"/>
            <a:ext cx="1428760" cy="438085"/>
            <a:chOff x="1744663" y="1437489"/>
            <a:chExt cx="1755768" cy="538351"/>
          </a:xfrm>
        </p:grpSpPr>
        <p:pic>
          <p:nvPicPr>
            <p:cNvPr id="98" name="Picture 3" descr="C:\Users\lnahmias\Desktop\MSD GAMIFICACION\recursos-base\PNG\estructura-historia-assets\arrow-estructura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44663" y="1714486"/>
              <a:ext cx="1755768" cy="261354"/>
            </a:xfrm>
            <a:prstGeom prst="rect">
              <a:avLst/>
            </a:prstGeom>
            <a:noFill/>
          </p:spPr>
        </p:pic>
        <p:sp>
          <p:nvSpPr>
            <p:cNvPr id="99" name="98 Rectángulo"/>
            <p:cNvSpPr/>
            <p:nvPr/>
          </p:nvSpPr>
          <p:spPr>
            <a:xfrm>
              <a:off x="2284141" y="1437489"/>
              <a:ext cx="7162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Objetivo</a:t>
              </a:r>
              <a:endParaRPr lang="es-ES" sz="12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Q:\6 PROYECTOS INTERNOS (PI) +\PI_048_VENTAS – Tarea de apoyo a ofertas\20160503-presentacion-gamificacion-MSD\RECURSOS\PPT\presentacion\recursos-base\JPG\port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92343"/>
            <a:ext cx="7143800" cy="6061713"/>
          </a:xfrm>
          <a:prstGeom prst="rect">
            <a:avLst/>
          </a:prstGeom>
          <a:noFill/>
        </p:spPr>
      </p:pic>
      <p:pic>
        <p:nvPicPr>
          <p:cNvPr id="4" name="Picture 4" descr="Q:\6 PROYECTOS INTERNOS (PI) +\PI_048_VENTAS – Tarea de apoyo a ofertas\20160503-presentacion-gamificacion-MSD\RECURSOS\TRAZADOS\presentacion\recursos-base\JPG\numbers\bo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1"/>
            <a:ext cx="2562225" cy="207170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71472" y="4786322"/>
            <a:ext cx="278608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Etapa 1</a:t>
            </a:r>
          </a:p>
          <a:p>
            <a:pPr>
              <a:lnSpc>
                <a:spcPts val="2300"/>
              </a:lnSpc>
            </a:pPr>
            <a:r>
              <a:rPr lang="es-ES" sz="2400" b="1" dirty="0" smtClean="0">
                <a:solidFill>
                  <a:srgbClr val="1597A1"/>
                </a:solidFill>
              </a:rPr>
              <a:t>Introducción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71472" y="53578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Vídeo/Reclutar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3500438"/>
            <a:ext cx="1000132" cy="122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6 PROYECTOS INTERNOS (PI) +\PI_048_VENTAS – Tarea de apoyo a ofertas\20160503-presentacion-gamificacion-MSD\RECURSOS\TRAZADOS\presentacion\recursos-base\JPG\profe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50644"/>
            <a:ext cx="5214974" cy="5650124"/>
          </a:xfrm>
          <a:prstGeom prst="rect">
            <a:avLst/>
          </a:prstGeom>
          <a:noFill/>
        </p:spPr>
      </p:pic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14612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357818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2714612" y="5534034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2571736" y="5773183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Saludos!</a:t>
            </a:r>
          </a:p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Soy el profesor Macintosh</a:t>
            </a:r>
          </a:p>
        </p:txBody>
      </p:sp>
      <p:sp>
        <p:nvSpPr>
          <p:cNvPr id="46" name="45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48" name="47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49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51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53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55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" name="57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59" name="58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0" name="59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60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62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45 Grupo"/>
          <p:cNvGrpSpPr/>
          <p:nvPr/>
        </p:nvGrpSpPr>
        <p:grpSpPr>
          <a:xfrm>
            <a:off x="1068340" y="-43612"/>
            <a:ext cx="6786610" cy="5758628"/>
            <a:chOff x="1000100" y="-43612"/>
            <a:chExt cx="6786610" cy="5758628"/>
          </a:xfrm>
        </p:grpSpPr>
        <p:pic>
          <p:nvPicPr>
            <p:cNvPr id="26" name="Picture 2" descr="Q:\6 PROYECTOS INTERNOS (PI) +\PI_048_VENTAS – Tarea de apoyo a ofertas\20160503-presentacion-gamificacion-MSD\RECURSOS\PPT\presentacion\recursos-base\JPG\portad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00" y="-43612"/>
              <a:ext cx="6786610" cy="5758628"/>
            </a:xfrm>
            <a:prstGeom prst="rect">
              <a:avLst/>
            </a:prstGeom>
            <a:noFill/>
          </p:spPr>
        </p:pic>
        <p:sp>
          <p:nvSpPr>
            <p:cNvPr id="27" name="26 CuadroTexto"/>
            <p:cNvSpPr txBox="1"/>
            <p:nvPr/>
          </p:nvSpPr>
          <p:spPr>
            <a:xfrm rot="306545">
              <a:off x="3827386" y="4864429"/>
              <a:ext cx="16952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/>
                <a:t>Dr. Hernández</a:t>
              </a:r>
              <a:endParaRPr lang="es-ES" sz="2000" b="1" dirty="0"/>
            </a:p>
          </p:txBody>
        </p:sp>
      </p:grpSp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200" y="6072206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728" y="6072206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734200" y="5462596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428728" y="5534034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500166" y="5876528"/>
            <a:ext cx="664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Usted ha sido seleccionado para liderar una misión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Ultrasecreta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52" y="5643578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00100" y="5643578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019952" y="5143512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000100" y="5214950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357290" y="5519338"/>
            <a:ext cx="664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Un viaje increíble, una revolución que transformará el futuro del cáncer.</a:t>
            </a:r>
          </a:p>
        </p:txBody>
      </p:sp>
      <p:pic>
        <p:nvPicPr>
          <p:cNvPr id="1026" name="Picture 2" descr="Q:\6 PROYECTOS INTERNOS (PI) +\PI_048_VENTAS – Tarea de apoyo a ofertas\20160503-presentacion-gamificacion-MSD\RECURSOS\TRAZADOS\presentacion\recursos-base\JPG\logo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5443" y="3663250"/>
            <a:ext cx="2239499" cy="857256"/>
          </a:xfrm>
          <a:prstGeom prst="rect">
            <a:avLst/>
          </a:prstGeom>
          <a:noFill/>
        </p:spPr>
      </p:pic>
      <p:pic>
        <p:nvPicPr>
          <p:cNvPr id="2" name="Picture 3" descr="Q:\6 PROYECTOS INTERNOS (PI) +\PI_048_VENTAS – Tarea de apoyo a ofertas\20160503-presentacion-gamificacion-MSD\RECURSOS\TRAZADOS\presentacion\recursos-base\JPG\logo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305928"/>
            <a:ext cx="3322698" cy="877192"/>
          </a:xfrm>
          <a:prstGeom prst="rect">
            <a:avLst/>
          </a:prstGeom>
          <a:noFill/>
        </p:spPr>
      </p:pic>
      <p:pic>
        <p:nvPicPr>
          <p:cNvPr id="1028" name="Picture 4" descr="Q:\6 PROYECTOS INTERNOS (PI) +\PI_048_VENTAS – Tarea de apoyo a ofertas\20160503-presentacion-gamificacion-MSD\RECURSOS\TRAZADOS\presentacion\recursos-base\JPG\logo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928670"/>
            <a:ext cx="3322698" cy="877192"/>
          </a:xfrm>
          <a:prstGeom prst="rect">
            <a:avLst/>
          </a:prstGeom>
          <a:noFill/>
        </p:spPr>
      </p:pic>
      <p:sp>
        <p:nvSpPr>
          <p:cNvPr id="29" name="28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34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36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43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1746" name="Picture 2" descr="http://www.uh.edu/engines/fantastic-voyage-b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1666883"/>
            <a:ext cx="1733550" cy="29051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704" y="5857892"/>
            <a:ext cx="1409700" cy="571504"/>
          </a:xfrm>
          <a:prstGeom prst="rect">
            <a:avLst/>
          </a:prstGeom>
          <a:noFill/>
        </p:spPr>
      </p:pic>
      <p:pic>
        <p:nvPicPr>
          <p:cNvPr id="6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42910" y="5857892"/>
            <a:ext cx="1428760" cy="571504"/>
          </a:xfrm>
          <a:prstGeom prst="rect">
            <a:avLst/>
          </a:prstGeom>
          <a:noFill/>
        </p:spPr>
      </p:pic>
      <p:pic>
        <p:nvPicPr>
          <p:cNvPr id="7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305704" y="5248282"/>
            <a:ext cx="1409700" cy="538172"/>
          </a:xfrm>
          <a:prstGeom prst="rect">
            <a:avLst/>
          </a:prstGeom>
          <a:noFill/>
        </p:spPr>
      </p:pic>
      <p:pic>
        <p:nvPicPr>
          <p:cNvPr id="8" name="Picture 3" descr="Q:\6 PROYECTOS INTERNOS (PI) +\PI_048_VENTAS – Tarea de apoyo a ofertas\20160503-presentacion-gamificacion-MSD\RECURSOS\TRAZADOS\presentacion\recursos-base\PNG\cor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642910" y="5286388"/>
            <a:ext cx="1428760" cy="538172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000100" y="5558869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Usted y su tripulación se embarcarán en el módulo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Pembro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 anti-PD-1, un laboratorio de última generación equipado con tecnología nunca vista hasta hoy.</a:t>
            </a:r>
          </a:p>
        </p:txBody>
      </p:sp>
      <p:pic>
        <p:nvPicPr>
          <p:cNvPr id="3074" name="Picture 2" descr="Q:\6 PROYECTOS INTERNOS (PI) +\PI_048_VENTAS – Tarea de apoyo a ofertas\20160503-presentacion-gamificacion-MSD\RECURSOS\TRAZADOS\presentacion\recursos-base\JPG\tripulacion-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303" y="1714487"/>
            <a:ext cx="4058737" cy="2900607"/>
          </a:xfrm>
          <a:prstGeom prst="rect">
            <a:avLst/>
          </a:prstGeom>
          <a:noFill/>
        </p:spPr>
      </p:pic>
      <p:pic>
        <p:nvPicPr>
          <p:cNvPr id="3075" name="Picture 3" descr="Q:\6 PROYECTOS INTERNOS (PI) +\PI_048_VENTAS – Tarea de apoyo a ofertas\20160503-presentacion-gamificacion-MSD\RECURSOS\TRAZADOS\presentacion\recursos-base\JPG\tripulacion-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9124" y="1643051"/>
            <a:ext cx="4593325" cy="3047079"/>
          </a:xfrm>
          <a:prstGeom prst="rect">
            <a:avLst/>
          </a:prstGeom>
          <a:noFill/>
        </p:spPr>
      </p:pic>
      <p:sp>
        <p:nvSpPr>
          <p:cNvPr id="28" name="27 Elipse"/>
          <p:cNvSpPr/>
          <p:nvPr/>
        </p:nvSpPr>
        <p:spPr>
          <a:xfrm flipH="1">
            <a:off x="657213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rgbClr val="1597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 flipH="1">
            <a:off x="6572104" y="71414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rgbClr val="1597A1"/>
                </a:solidFill>
              </a:rPr>
              <a:t>1</a:t>
            </a:r>
            <a:endParaRPr lang="es-ES" sz="1050" b="1" dirty="0">
              <a:solidFill>
                <a:srgbClr val="1597A1"/>
              </a:solidFill>
            </a:endParaRPr>
          </a:p>
        </p:txBody>
      </p:sp>
      <p:sp>
        <p:nvSpPr>
          <p:cNvPr id="30" name="29 Elipse"/>
          <p:cNvSpPr/>
          <p:nvPr/>
        </p:nvSpPr>
        <p:spPr>
          <a:xfrm flipH="1">
            <a:off x="685788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 flipH="1">
            <a:off x="6857856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31 Elipse"/>
          <p:cNvSpPr/>
          <p:nvPr/>
        </p:nvSpPr>
        <p:spPr>
          <a:xfrm flipH="1">
            <a:off x="714364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 flipH="1">
            <a:off x="714360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33 Elipse"/>
          <p:cNvSpPr/>
          <p:nvPr/>
        </p:nvSpPr>
        <p:spPr>
          <a:xfrm flipH="1">
            <a:off x="742939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 flipH="1">
            <a:off x="7429360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 flipH="1">
            <a:off x="7715144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 flipH="1">
            <a:off x="7715112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37 Elipse"/>
          <p:cNvSpPr/>
          <p:nvPr/>
        </p:nvSpPr>
        <p:spPr>
          <a:xfrm flipH="1">
            <a:off x="8000896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 flipH="1">
            <a:off x="800086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39 Elipse"/>
          <p:cNvSpPr/>
          <p:nvPr/>
        </p:nvSpPr>
        <p:spPr>
          <a:xfrm flipH="1">
            <a:off x="8286680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1" name="40 Elipse"/>
          <p:cNvSpPr/>
          <p:nvPr/>
        </p:nvSpPr>
        <p:spPr>
          <a:xfrm flipH="1">
            <a:off x="8572432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 flipH="1">
            <a:off x="8572368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 flipH="1">
            <a:off x="8858248" y="93439"/>
            <a:ext cx="214346" cy="21434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1597A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 flipH="1">
            <a:off x="8858184" y="93439"/>
            <a:ext cx="214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 flipH="1">
            <a:off x="8286712" y="93439"/>
            <a:ext cx="214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s-ES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</TotalTime>
  <Words>790</Words>
  <Application>Microsoft Office PowerPoint</Application>
  <PresentationFormat>Presentación en pantalla (4:3)</PresentationFormat>
  <Paragraphs>444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 Ángel Falconi</dc:creator>
  <cp:lastModifiedBy>lnahmias</cp:lastModifiedBy>
  <cp:revision>61</cp:revision>
  <dcterms:created xsi:type="dcterms:W3CDTF">2016-05-27T07:29:35Z</dcterms:created>
  <dcterms:modified xsi:type="dcterms:W3CDTF">2016-06-07T07:59:05Z</dcterms:modified>
</cp:coreProperties>
</file>